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414" r:id="rId3"/>
    <p:sldId id="454" r:id="rId4"/>
    <p:sldId id="515" r:id="rId5"/>
    <p:sldId id="331" r:id="rId6"/>
    <p:sldId id="416" r:id="rId7"/>
    <p:sldId id="455" r:id="rId8"/>
    <p:sldId id="500" r:id="rId9"/>
    <p:sldId id="457" r:id="rId10"/>
    <p:sldId id="460" r:id="rId11"/>
    <p:sldId id="489" r:id="rId12"/>
    <p:sldId id="502" r:id="rId13"/>
    <p:sldId id="479" r:id="rId14"/>
    <p:sldId id="511" r:id="rId15"/>
    <p:sldId id="463" r:id="rId16"/>
    <p:sldId id="465" r:id="rId17"/>
    <p:sldId id="477" r:id="rId18"/>
    <p:sldId id="459" r:id="rId19"/>
    <p:sldId id="435" r:id="rId20"/>
    <p:sldId id="512" r:id="rId21"/>
    <p:sldId id="517" r:id="rId22"/>
    <p:sldId id="478" r:id="rId23"/>
    <p:sldId id="519" r:id="rId24"/>
    <p:sldId id="436" r:id="rId25"/>
    <p:sldId id="513" r:id="rId26"/>
    <p:sldId id="508" r:id="rId27"/>
    <p:sldId id="506" r:id="rId28"/>
    <p:sldId id="486" r:id="rId29"/>
    <p:sldId id="487" r:id="rId30"/>
    <p:sldId id="514" r:id="rId31"/>
    <p:sldId id="488" r:id="rId32"/>
    <p:sldId id="441" r:id="rId33"/>
    <p:sldId id="421" r:id="rId34"/>
    <p:sldId id="510" r:id="rId35"/>
    <p:sldId id="445" r:id="rId36"/>
    <p:sldId id="446" r:id="rId37"/>
    <p:sldId id="448" r:id="rId38"/>
    <p:sldId id="412" r:id="rId39"/>
    <p:sldId id="413" r:id="rId40"/>
    <p:sldId id="518" r:id="rId41"/>
    <p:sldId id="516" r:id="rId42"/>
    <p:sldId id="480" r:id="rId43"/>
    <p:sldId id="428" r:id="rId44"/>
    <p:sldId id="429" r:id="rId45"/>
    <p:sldId id="447" r:id="rId46"/>
    <p:sldId id="481" r:id="rId47"/>
    <p:sldId id="482" r:id="rId48"/>
    <p:sldId id="483" r:id="rId49"/>
    <p:sldId id="491" r:id="rId50"/>
    <p:sldId id="484"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560F80E-06C6-4679-AF80-B4C2937FF4B0}">
          <p14:sldIdLst>
            <p14:sldId id="256"/>
            <p14:sldId id="414"/>
            <p14:sldId id="454"/>
            <p14:sldId id="515"/>
            <p14:sldId id="331"/>
            <p14:sldId id="416"/>
            <p14:sldId id="455"/>
            <p14:sldId id="500"/>
            <p14:sldId id="457"/>
            <p14:sldId id="460"/>
            <p14:sldId id="489"/>
            <p14:sldId id="502"/>
            <p14:sldId id="479"/>
            <p14:sldId id="511"/>
            <p14:sldId id="463"/>
            <p14:sldId id="465"/>
            <p14:sldId id="477"/>
            <p14:sldId id="459"/>
            <p14:sldId id="435"/>
            <p14:sldId id="512"/>
            <p14:sldId id="517"/>
            <p14:sldId id="478"/>
            <p14:sldId id="519"/>
            <p14:sldId id="436"/>
            <p14:sldId id="513"/>
            <p14:sldId id="508"/>
            <p14:sldId id="506"/>
            <p14:sldId id="486"/>
            <p14:sldId id="487"/>
            <p14:sldId id="514"/>
            <p14:sldId id="488"/>
            <p14:sldId id="441"/>
            <p14:sldId id="421"/>
            <p14:sldId id="510"/>
            <p14:sldId id="445"/>
            <p14:sldId id="446"/>
            <p14:sldId id="448"/>
            <p14:sldId id="412"/>
            <p14:sldId id="413"/>
            <p14:sldId id="518"/>
            <p14:sldId id="516"/>
            <p14:sldId id="480"/>
            <p14:sldId id="428"/>
            <p14:sldId id="429"/>
            <p14:sldId id="447"/>
            <p14:sldId id="481"/>
            <p14:sldId id="482"/>
            <p14:sldId id="483"/>
            <p14:sldId id="491"/>
            <p14:sldId id="4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5C9A"/>
    <a:srgbClr val="00305F"/>
    <a:srgbClr val="CCCCCC"/>
    <a:srgbClr val="0000FF"/>
    <a:srgbClr val="FCEDE8"/>
    <a:srgbClr val="2131FF"/>
    <a:srgbClr val="0AB357"/>
    <a:srgbClr val="F7D08A"/>
    <a:srgbClr val="3B9E3B"/>
    <a:srgbClr val="B583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0716" autoAdjust="0"/>
  </p:normalViewPr>
  <p:slideViewPr>
    <p:cSldViewPr>
      <p:cViewPr varScale="1">
        <p:scale>
          <a:sx n="64" d="100"/>
          <a:sy n="64" d="100"/>
        </p:scale>
        <p:origin x="1377" y="3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F99C33-0C8D-43BB-871E-6371A7E0AE28}" type="datetimeFigureOut">
              <a:rPr lang="zh-CN" altLang="en-US" smtClean="0"/>
              <a:t>2018/6/27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499187-A6A1-44C7-896C-D68E006468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1</a:t>
            </a:fld>
            <a:endParaRPr lang="zh-CN" altLang="en-US"/>
          </a:p>
        </p:txBody>
      </p:sp>
    </p:spTree>
    <p:extLst>
      <p:ext uri="{BB962C8B-B14F-4D97-AF65-F5344CB8AC3E}">
        <p14:creationId xmlns:p14="http://schemas.microsoft.com/office/powerpoint/2010/main" val="1943356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集合集成技术不是什么时候都能用到的</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27</a:t>
            </a:fld>
            <a:endParaRPr lang="zh-CN" altLang="en-US"/>
          </a:p>
        </p:txBody>
      </p:sp>
    </p:spTree>
    <p:extLst>
      <p:ext uri="{BB962C8B-B14F-4D97-AF65-F5344CB8AC3E}">
        <p14:creationId xmlns:p14="http://schemas.microsoft.com/office/powerpoint/2010/main" val="2395795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Arial" panose="020B0604020202020204" pitchFamily="34" charset="0"/>
              </a:rPr>
              <a:t>运用神经网络将不同集合成员的结果作为输入层因子进入神经网络，这样训练出的网络是对预报结果的综合集成</a:t>
            </a:r>
            <a:endParaRPr lang="en-US" altLang="zh-CN" sz="1200" dirty="0" smtClean="0">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29</a:t>
            </a:fld>
            <a:endParaRPr lang="zh-CN" altLang="en-US"/>
          </a:p>
        </p:txBody>
      </p:sp>
    </p:spTree>
    <p:extLst>
      <p:ext uri="{BB962C8B-B14F-4D97-AF65-F5344CB8AC3E}">
        <p14:creationId xmlns:p14="http://schemas.microsoft.com/office/powerpoint/2010/main" val="51215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31</a:t>
            </a:fld>
            <a:endParaRPr lang="zh-CN" altLang="en-US"/>
          </a:p>
        </p:txBody>
      </p:sp>
    </p:spTree>
    <p:extLst>
      <p:ext uri="{BB962C8B-B14F-4D97-AF65-F5344CB8AC3E}">
        <p14:creationId xmlns:p14="http://schemas.microsoft.com/office/powerpoint/2010/main" val="2321229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33</a:t>
            </a:fld>
            <a:endParaRPr lang="zh-CN" altLang="en-US"/>
          </a:p>
        </p:txBody>
      </p:sp>
    </p:spTree>
    <p:extLst>
      <p:ext uri="{BB962C8B-B14F-4D97-AF65-F5344CB8AC3E}">
        <p14:creationId xmlns:p14="http://schemas.microsoft.com/office/powerpoint/2010/main" val="210061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34</a:t>
            </a:fld>
            <a:endParaRPr lang="zh-CN" altLang="en-US"/>
          </a:p>
        </p:txBody>
      </p:sp>
    </p:spTree>
    <p:extLst>
      <p:ext uri="{BB962C8B-B14F-4D97-AF65-F5344CB8AC3E}">
        <p14:creationId xmlns:p14="http://schemas.microsoft.com/office/powerpoint/2010/main" val="174920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37</a:t>
            </a:fld>
            <a:endParaRPr lang="zh-CN" altLang="en-US"/>
          </a:p>
        </p:txBody>
      </p:sp>
    </p:spTree>
    <p:extLst>
      <p:ext uri="{BB962C8B-B14F-4D97-AF65-F5344CB8AC3E}">
        <p14:creationId xmlns:p14="http://schemas.microsoft.com/office/powerpoint/2010/main" val="2114743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那这里面有个问题是，</a:t>
            </a:r>
            <a:r>
              <a:rPr lang="en-US" altLang="zh-CN" sz="1200" b="1" kern="1200" dirty="0" smtClean="0">
                <a:solidFill>
                  <a:schemeClr val="tx1"/>
                </a:solidFill>
                <a:effectLst/>
                <a:latin typeface="+mn-lt"/>
                <a:ea typeface="+mn-ea"/>
                <a:cs typeface="+mn-cs"/>
              </a:rPr>
              <a:t>BGM</a:t>
            </a:r>
            <a:r>
              <a:rPr lang="zh-CN" altLang="zh-CN" sz="1200" b="1" kern="1200" dirty="0" smtClean="0">
                <a:solidFill>
                  <a:schemeClr val="tx1"/>
                </a:solidFill>
                <a:effectLst/>
                <a:latin typeface="+mn-lt"/>
                <a:ea typeface="+mn-ea"/>
                <a:cs typeface="+mn-cs"/>
              </a:rPr>
              <a:t>方法是怎么工作的，首先，在初值中加入和预测误差同样量级的随机扰动，然后将扰动预报和控制预报一起运行一个周期后，将扰动预报的分析场减去控制预报的分析场，得到增长模。按这个过程重复几个周期，直到增长模的增长率饱和，此时获得了增长模最快的时机和状态，</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43</a:t>
            </a:fld>
            <a:endParaRPr lang="zh-CN" altLang="en-US"/>
          </a:p>
        </p:txBody>
      </p:sp>
    </p:spTree>
    <p:extLst>
      <p:ext uri="{BB962C8B-B14F-4D97-AF65-F5344CB8AC3E}">
        <p14:creationId xmlns:p14="http://schemas.microsoft.com/office/powerpoint/2010/main" val="3423837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Arial" panose="020B0604020202020204" pitchFamily="34" charset="0"/>
              </a:rPr>
              <a:t>运用神经网络将不同集合成员的结果作为输入层因子进入神经网络，这样训练出的网络是对预报结果的综合集成</a:t>
            </a:r>
            <a:endParaRPr lang="en-US" altLang="zh-CN" sz="1200" dirty="0" smtClean="0">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50</a:t>
            </a:fld>
            <a:endParaRPr lang="zh-CN" altLang="en-US"/>
          </a:p>
        </p:txBody>
      </p:sp>
    </p:spTree>
    <p:extLst>
      <p:ext uri="{BB962C8B-B14F-4D97-AF65-F5344CB8AC3E}">
        <p14:creationId xmlns:p14="http://schemas.microsoft.com/office/powerpoint/2010/main" val="4192713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季节内到季节尺度预测计划</a:t>
            </a:r>
          </a:p>
          <a:p>
            <a:r>
              <a:rPr lang="zh-CN" altLang="en-US" dirty="0" smtClean="0"/>
              <a:t>世界天气研究 气候研究 观测系统研究三个世界气象组织共同发起了</a:t>
            </a:r>
            <a:endParaRPr lang="en-US" altLang="zh-CN" dirty="0" smtClean="0"/>
          </a:p>
          <a:p>
            <a:r>
              <a:rPr lang="zh-CN" altLang="en-US" sz="1200" b="0" i="0" kern="1200" dirty="0" smtClean="0">
                <a:solidFill>
                  <a:schemeClr val="tx1"/>
                </a:solidFill>
                <a:effectLst/>
                <a:latin typeface="+mn-lt"/>
                <a:ea typeface="+mn-ea"/>
                <a:cs typeface="+mn-cs"/>
              </a:rPr>
              <a:t>热带季节内振荡，发生在热带地区的周期为</a:t>
            </a:r>
            <a:r>
              <a:rPr lang="en-US" altLang="zh-CN" sz="1200" b="0" i="0" kern="1200" dirty="0" smtClean="0">
                <a:solidFill>
                  <a:schemeClr val="tx1"/>
                </a:solidFill>
                <a:effectLst/>
                <a:latin typeface="+mn-lt"/>
                <a:ea typeface="+mn-ea"/>
                <a:cs typeface="+mn-cs"/>
              </a:rPr>
              <a:t>30~60</a:t>
            </a:r>
            <a:r>
              <a:rPr lang="zh-CN" altLang="en-US" sz="1200" b="0" i="0" kern="1200" dirty="0" smtClean="0">
                <a:solidFill>
                  <a:schemeClr val="tx1"/>
                </a:solidFill>
                <a:effectLst/>
                <a:latin typeface="+mn-lt"/>
                <a:ea typeface="+mn-ea"/>
                <a:cs typeface="+mn-cs"/>
              </a:rPr>
              <a:t>天的主要向东传播的振荡，最早由</a:t>
            </a:r>
            <a:r>
              <a:rPr lang="en-US" altLang="zh-CN" sz="1200" b="0" i="0" kern="1200" dirty="0" smtClean="0">
                <a:solidFill>
                  <a:schemeClr val="tx1"/>
                </a:solidFill>
                <a:effectLst/>
                <a:latin typeface="+mn-lt"/>
                <a:ea typeface="+mn-ea"/>
                <a:cs typeface="+mn-cs"/>
              </a:rPr>
              <a:t>Madden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Julian</a:t>
            </a:r>
            <a:r>
              <a:rPr lang="zh-CN" altLang="en-US" sz="1200" b="0" i="0" kern="1200" dirty="0" smtClean="0">
                <a:solidFill>
                  <a:schemeClr val="tx1"/>
                </a:solidFill>
                <a:effectLst/>
                <a:latin typeface="+mn-lt"/>
                <a:ea typeface="+mn-ea"/>
                <a:cs typeface="+mn-cs"/>
              </a:rPr>
              <a:t>两人在赤道附近发现，故又简称为</a:t>
            </a:r>
            <a:r>
              <a:rPr lang="zh-CN" altLang="en-US" sz="1200" b="0" i="0" kern="1200" baseline="30000" dirty="0" smtClean="0">
                <a:solidFill>
                  <a:schemeClr val="tx1"/>
                </a:solidFill>
                <a:effectLst/>
                <a:latin typeface="+mn-lt"/>
                <a:ea typeface="+mn-ea"/>
                <a:cs typeface="+mn-cs"/>
              </a:rPr>
              <a:t> </a:t>
            </a:r>
            <a:r>
              <a:rPr lang="en-US" altLang="zh-CN" sz="1200" b="0" i="0" kern="1200" baseline="300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3</a:t>
            </a:fld>
            <a:endParaRPr lang="zh-CN" altLang="en-US"/>
          </a:p>
        </p:txBody>
      </p:sp>
    </p:spTree>
    <p:extLst>
      <p:ext uri="{BB962C8B-B14F-4D97-AF65-F5344CB8AC3E}">
        <p14:creationId xmlns:p14="http://schemas.microsoft.com/office/powerpoint/2010/main" val="986225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smtClean="0"/>
              <a:t>一些参数的取值可由观测得到，如地貌特征，而很多参数 不能直接获取，需要依赖人工经验或反演推导，如土壤饱和导水</a:t>
            </a:r>
            <a:endParaRPr lang="en-US" altLang="zh-CN" sz="1200" dirty="0" smtClean="0"/>
          </a:p>
        </p:txBody>
      </p:sp>
      <p:sp>
        <p:nvSpPr>
          <p:cNvPr id="4" name="灯片编号占位符 3"/>
          <p:cNvSpPr>
            <a:spLocks noGrp="1"/>
          </p:cNvSpPr>
          <p:nvPr>
            <p:ph type="sldNum" sz="quarter" idx="10"/>
          </p:nvPr>
        </p:nvSpPr>
        <p:spPr/>
        <p:txBody>
          <a:bodyPr/>
          <a:lstStyle/>
          <a:p>
            <a:fld id="{79499187-A6A1-44C7-896C-D68E0064687A}"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baseline="0" dirty="0" smtClean="0">
                <a:latin typeface="TeXGyreTermes-Regular"/>
              </a:rPr>
              <a:t>IPCC AR4 </a:t>
            </a:r>
            <a:r>
              <a:rPr lang="zh-CN" altLang="en-US" sz="1200" b="0" i="0" u="none" strike="noStrike" baseline="0" dirty="0" smtClean="0">
                <a:latin typeface="华文宋体" panose="02010600040101010101" pitchFamily="2" charset="-122"/>
                <a:ea typeface="华文宋体" panose="02010600040101010101" pitchFamily="2" charset="-122"/>
              </a:rPr>
              <a:t>中</a:t>
            </a:r>
            <a:r>
              <a:rPr lang="en-US" altLang="zh-CN" sz="1200" b="0" i="0" u="none" strike="noStrike" baseline="0" dirty="0" smtClean="0">
                <a:latin typeface="TeXGyreTermes-Regular"/>
                <a:ea typeface="华文宋体" panose="02010600040101010101" pitchFamily="2" charset="-122"/>
              </a:rPr>
              <a:t>15 </a:t>
            </a:r>
            <a:r>
              <a:rPr lang="zh-CN" altLang="en-US" sz="1200" b="0" i="0" u="none" strike="noStrike" baseline="0" dirty="0" smtClean="0">
                <a:latin typeface="华文宋体" panose="02010600040101010101" pitchFamily="2" charset="-122"/>
                <a:ea typeface="华文宋体" panose="02010600040101010101" pitchFamily="2" charset="-122"/>
              </a:rPr>
              <a:t>个模式对</a:t>
            </a:r>
            <a:r>
              <a:rPr lang="en-US" altLang="zh-CN" sz="1200" b="0" i="0" u="none" strike="noStrike" baseline="0" dirty="0" smtClean="0">
                <a:latin typeface="TeXGyreTermes-Regular"/>
                <a:ea typeface="华文宋体" panose="02010600040101010101" pitchFamily="2" charset="-122"/>
              </a:rPr>
              <a:t>21 </a:t>
            </a:r>
            <a:r>
              <a:rPr lang="zh-CN" altLang="en-US" sz="1200" b="0" i="0" u="none" strike="noStrike" baseline="0" dirty="0" smtClean="0">
                <a:latin typeface="华文宋体" panose="02010600040101010101" pitchFamily="2" charset="-122"/>
                <a:ea typeface="华文宋体" panose="02010600040101010101" pitchFamily="2" charset="-122"/>
              </a:rPr>
              <a:t>世纪全球年平均⽓温的不确定性来源的百分⽐ </a:t>
            </a:r>
            <a:endParaRPr lang="en-US" altLang="zh-CN" sz="1200" b="0" i="0" u="none" strike="noStrike" baseline="0" dirty="0" smtClean="0">
              <a:latin typeface="华文宋体" panose="02010600040101010101" pitchFamily="2" charset="-122"/>
              <a:ea typeface="华文宋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、由于模式分辨率的限制，次网格的物理过程需要用参数化方案来近似其相关的统计特征。参数化方案中的大量参数，在理论上没有准确值。</a:t>
            </a:r>
          </a:p>
          <a:p>
            <a:endParaRPr lang="en-US" altLang="zh-CN" sz="1200" b="0" i="0" u="none" strike="noStrike" baseline="0" dirty="0" smtClean="0">
              <a:latin typeface="华文宋体" panose="02010600040101010101" pitchFamily="2" charset="-122"/>
              <a:ea typeface="华文宋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、模式的初始条件由观测数据或再分析资料同化获得，与真实的初始场仍然存在着较大的误差。</a:t>
            </a:r>
          </a:p>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6</a:t>
            </a:fld>
            <a:endParaRPr lang="zh-CN" altLang="en-US"/>
          </a:p>
        </p:txBody>
      </p:sp>
    </p:spTree>
    <p:extLst>
      <p:ext uri="{BB962C8B-B14F-4D97-AF65-F5344CB8AC3E}">
        <p14:creationId xmlns:p14="http://schemas.microsoft.com/office/powerpoint/2010/main" val="155860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10</a:t>
            </a:fld>
            <a:endParaRPr lang="zh-CN" altLang="en-US"/>
          </a:p>
        </p:txBody>
      </p:sp>
    </p:spTree>
    <p:extLst>
      <p:ext uri="{BB962C8B-B14F-4D97-AF65-F5344CB8AC3E}">
        <p14:creationId xmlns:p14="http://schemas.microsoft.com/office/powerpoint/2010/main" val="428346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单一确定性预报将很难准确地预报复 杂的天气情况</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11</a:t>
            </a:fld>
            <a:endParaRPr lang="zh-CN" altLang="en-US"/>
          </a:p>
        </p:txBody>
      </p:sp>
    </p:spTree>
    <p:extLst>
      <p:ext uri="{BB962C8B-B14F-4D97-AF65-F5344CB8AC3E}">
        <p14:creationId xmlns:p14="http://schemas.microsoft.com/office/powerpoint/2010/main" val="1513834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增长模繁殖法主要是利用不断的繁殖循环找到</a:t>
            </a:r>
            <a:r>
              <a:rPr lang="zh-CN" altLang="en-US" dirty="0" smtClean="0"/>
              <a:t>使扰动场发散最大的扰动</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22</a:t>
            </a:fld>
            <a:endParaRPr lang="zh-CN" altLang="en-US"/>
          </a:p>
        </p:txBody>
      </p:sp>
    </p:spTree>
    <p:extLst>
      <p:ext uri="{BB962C8B-B14F-4D97-AF65-F5344CB8AC3E}">
        <p14:creationId xmlns:p14="http://schemas.microsoft.com/office/powerpoint/2010/main" val="365840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a:t>
            </a:r>
            <a:r>
              <a:rPr lang="en-US" altLang="zh-CN" dirty="0" smtClean="0"/>
              <a:t>BGM</a:t>
            </a:r>
            <a:r>
              <a:rPr lang="zh-CN" altLang="en-US" dirty="0" smtClean="0"/>
              <a:t>方法能找到发散程度做大的扰动呢 他是通过评估增长模的增量率来实现的 当增长率不再增长是 我们就说它饱和了 这个时候的扰动增长是最快的</a:t>
            </a: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23</a:t>
            </a:fld>
            <a:endParaRPr lang="zh-CN" altLang="en-US"/>
          </a:p>
        </p:txBody>
      </p:sp>
    </p:spTree>
    <p:extLst>
      <p:ext uri="{BB962C8B-B14F-4D97-AF65-F5344CB8AC3E}">
        <p14:creationId xmlns:p14="http://schemas.microsoft.com/office/powerpoint/2010/main" val="279125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主要关注预测误差的大小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主要关注模拟与观测形态上的差异 </a:t>
            </a:r>
            <a:r>
              <a:rPr lang="en-US" altLang="zh-CN" sz="1200" dirty="0" smtClean="0">
                <a:latin typeface="+mn-ea"/>
              </a:rPr>
              <a:t>n</a:t>
            </a:r>
            <a:r>
              <a:rPr lang="zh-CN" altLang="en-US" sz="1200" dirty="0" smtClean="0">
                <a:latin typeface="+mn-ea"/>
              </a:rPr>
              <a:t>代表全球网格数，</a:t>
            </a:r>
            <a:r>
              <a:rPr lang="en-US" altLang="zh-CN" sz="1200" dirty="0" smtClean="0">
                <a:latin typeface="+mn-ea"/>
              </a:rPr>
              <a:t>X</a:t>
            </a:r>
            <a:r>
              <a:rPr lang="zh-CN" altLang="en-US" sz="1200" dirty="0" smtClean="0">
                <a:latin typeface="+mn-ea"/>
              </a:rPr>
              <a:t>代表预测结果，</a:t>
            </a:r>
            <a:r>
              <a:rPr lang="en-US" altLang="zh-CN" sz="1200" dirty="0" smtClean="0">
                <a:latin typeface="+mn-ea"/>
              </a:rPr>
              <a:t>Y</a:t>
            </a:r>
            <a:r>
              <a:rPr lang="zh-CN" altLang="en-US" sz="1200" dirty="0" smtClean="0">
                <a:latin typeface="+mn-ea"/>
              </a:rPr>
              <a:t>代表观测结果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26</a:t>
            </a:fld>
            <a:endParaRPr lang="zh-CN" altLang="en-US"/>
          </a:p>
        </p:txBody>
      </p:sp>
    </p:spTree>
    <p:extLst>
      <p:ext uri="{BB962C8B-B14F-4D97-AF65-F5344CB8AC3E}">
        <p14:creationId xmlns:p14="http://schemas.microsoft.com/office/powerpoint/2010/main" val="4176032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tsinghua-ppt-template-First副本"/>
          <p:cNvPicPr>
            <a:picLocks noChangeAspect="1" noChangeArrowheads="1"/>
          </p:cNvPicPr>
          <p:nvPr/>
        </p:nvPicPr>
        <p:blipFill>
          <a:blip r:embed="rId2" cstate="print"/>
          <a:srcRect/>
          <a:stretch>
            <a:fillRect/>
          </a:stretch>
        </p:blipFill>
        <p:spPr bwMode="auto">
          <a:xfrm>
            <a:off x="0" y="0"/>
            <a:ext cx="9145588"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2484438" y="2060575"/>
            <a:ext cx="5730900" cy="1368425"/>
          </a:xfrm>
        </p:spPr>
        <p:txBody>
          <a:bodyPr/>
          <a:lstStyle>
            <a:lvl1pPr algn="ctr">
              <a:defRPr sz="4800" baseline="0">
                <a:latin typeface="Cambria Math" panose="02040503050406030204" pitchFamily="18" charset="0"/>
              </a:defRPr>
            </a:lvl1pPr>
          </a:lstStyle>
          <a:p>
            <a:r>
              <a:rPr lang="zh-CN" altLang="en-US" smtClean="0"/>
              <a:t>单击此处编辑母版标题样式</a:t>
            </a:r>
            <a:endParaRPr lang="en-US" altLang="zh-CN" dirty="0"/>
          </a:p>
        </p:txBody>
      </p:sp>
      <p:sp>
        <p:nvSpPr>
          <p:cNvPr id="4099" name="Rectangle 3"/>
          <p:cNvSpPr>
            <a:spLocks noGrp="1" noChangeArrowheads="1"/>
          </p:cNvSpPr>
          <p:nvPr>
            <p:ph type="subTitle" idx="1"/>
          </p:nvPr>
        </p:nvSpPr>
        <p:spPr>
          <a:xfrm>
            <a:off x="3132138" y="4292600"/>
            <a:ext cx="4797448" cy="1208102"/>
          </a:xfrm>
        </p:spPr>
        <p:txBody>
          <a:bodyPr/>
          <a:lstStyle>
            <a:lvl1pPr marL="0" indent="0" algn="ctr">
              <a:buFont typeface="Wingdings" panose="05000000000000000000" pitchFamily="2" charset="2"/>
              <a:buNone/>
              <a:defRPr sz="3200">
                <a:latin typeface="Cambria" panose="02040503050406030204" pitchFamily="18" charset="0"/>
              </a:defRPr>
            </a:lvl1pPr>
          </a:lstStyle>
          <a:p>
            <a:r>
              <a:rPr lang="zh-CN" altLang="en-US" smtClean="0"/>
              <a:t>单击此处编辑母版副标题样式</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5" name="Rectangle 5"/>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5272" y="857232"/>
            <a:ext cx="1357290" cy="5524518"/>
          </a:xfrm>
        </p:spPr>
        <p:txBody>
          <a:bodyPr vert="eaVert"/>
          <a:lstStyle/>
          <a:p>
            <a:r>
              <a:rPr lang="zh-CN" altLang="en-US" smtClean="0"/>
              <a:t>单击此处编辑母版标题样式</a:t>
            </a:r>
            <a:endParaRPr lang="zh-CN" altLang="en-US" dirty="0"/>
          </a:p>
        </p:txBody>
      </p:sp>
      <p:sp>
        <p:nvSpPr>
          <p:cNvPr id="3" name="Vertical Text Placeholder 2"/>
          <p:cNvSpPr>
            <a:spLocks noGrp="1"/>
          </p:cNvSpPr>
          <p:nvPr>
            <p:ph type="body" orient="vert" idx="1"/>
          </p:nvPr>
        </p:nvSpPr>
        <p:spPr>
          <a:xfrm>
            <a:off x="827088" y="857232"/>
            <a:ext cx="6816746" cy="552451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5" name="Rectangle 5"/>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Arial Black" panose="020B0A04020102020204" pitchFamily="34" charset="0"/>
              </a:defRPr>
            </a:lvl1pPr>
          </a:lstStyle>
          <a:p>
            <a:r>
              <a:rPr lang="zh-CN" altLang="en-US" smtClean="0"/>
              <a:t>单击此处编辑母版标题样式</a:t>
            </a:r>
            <a:endParaRPr lang="zh-CN" altLang="en-US" dirty="0"/>
          </a:p>
        </p:txBody>
      </p:sp>
      <p:sp>
        <p:nvSpPr>
          <p:cNvPr id="3" name="Content Placeholder 2"/>
          <p:cNvSpPr>
            <a:spLocks noGrp="1"/>
          </p:cNvSpPr>
          <p:nvPr>
            <p:ph idx="1"/>
          </p:nvPr>
        </p:nvSpPr>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5"/>
          <p:cNvSpPr>
            <a:spLocks noGrp="1" noChangeArrowheads="1"/>
          </p:cNvSpPr>
          <p:nvPr>
            <p:ph type="ftr" sz="quarter" idx="10"/>
          </p:nvPr>
        </p:nvSpPr>
        <p:spPr>
          <a:xfrm>
            <a:off x="4143375" y="6572250"/>
            <a:ext cx="4000500" cy="285750"/>
          </a:xfrm>
        </p:spPr>
        <p:txBody>
          <a:bodyPr/>
          <a:lstStyle>
            <a:lvl1pPr>
              <a:defRPr/>
            </a:lvl1pPr>
          </a:lstStyle>
          <a:p>
            <a:endParaRPr lang="zh-CN" altLang="en-US"/>
          </a:p>
        </p:txBody>
      </p:sp>
      <p:sp>
        <p:nvSpPr>
          <p:cNvPr id="5" name="Rectangle 6"/>
          <p:cNvSpPr>
            <a:spLocks noGrp="1" noChangeArrowheads="1"/>
          </p:cNvSpPr>
          <p:nvPr>
            <p:ph type="sldNum" sz="quarter" idx="11"/>
          </p:nvPr>
        </p:nvSpPr>
        <p:spPr>
          <a:xfrm>
            <a:off x="8143875" y="6572250"/>
            <a:ext cx="1000125" cy="285750"/>
          </a:xfrm>
        </p:spPr>
        <p:txBody>
          <a:bodyPr/>
          <a:lstStyle>
            <a:lvl1pPr>
              <a:defRPr/>
            </a:lvl1pPr>
          </a:lstStyle>
          <a:p>
            <a:fld id="{0C913308-F349-4B6D-A68A-DD1791B4A57B}"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14348" y="3143248"/>
            <a:ext cx="7772400" cy="1362075"/>
          </a:xfrm>
        </p:spPr>
        <p:txBody>
          <a:bodyPr anchor="t"/>
          <a:lstStyle>
            <a:lvl1pPr algn="ctr">
              <a:defRPr sz="4000" b="1" cap="all"/>
            </a:lvl1pPr>
          </a:lstStyle>
          <a:p>
            <a:r>
              <a:rPr lang="zh-CN" altLang="en-US" smtClean="0"/>
              <a:t>单击此处编辑母版标题样式</a:t>
            </a:r>
            <a:endParaRPr lang="zh-CN" altLang="en-US" dirty="0"/>
          </a:p>
        </p:txBody>
      </p:sp>
      <p:sp>
        <p:nvSpPr>
          <p:cNvPr id="3" name="Text Placeholder 2"/>
          <p:cNvSpPr>
            <a:spLocks noGrp="1"/>
          </p:cNvSpPr>
          <p:nvPr>
            <p:ph type="body" idx="1"/>
          </p:nvPr>
        </p:nvSpPr>
        <p:spPr>
          <a:xfrm>
            <a:off x="722313" y="1643050"/>
            <a:ext cx="7772400" cy="1500187"/>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5" name="Rectangle 5"/>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
        <p:nvSpPr>
          <p:cNvPr id="3" name="Content Placeholder 2"/>
          <p:cNvSpPr>
            <a:spLocks noGrp="1"/>
          </p:cNvSpPr>
          <p:nvPr>
            <p:ph sz="half" idx="1"/>
          </p:nvPr>
        </p:nvSpPr>
        <p:spPr>
          <a:xfrm>
            <a:off x="827088" y="1000108"/>
            <a:ext cx="38846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Content Placeholder 3"/>
          <p:cNvSpPr>
            <a:spLocks noGrp="1"/>
          </p:cNvSpPr>
          <p:nvPr>
            <p:ph sz="half" idx="2"/>
          </p:nvPr>
        </p:nvSpPr>
        <p:spPr>
          <a:xfrm>
            <a:off x="4864100" y="1000108"/>
            <a:ext cx="38846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6"/>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
        <p:nvSpPr>
          <p:cNvPr id="7" name="Rectangle 8"/>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20769"/>
            <a:ext cx="4040188" cy="854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1874845"/>
            <a:ext cx="4040188" cy="42687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Text Placeholder 4"/>
          <p:cNvSpPr>
            <a:spLocks noGrp="1"/>
          </p:cNvSpPr>
          <p:nvPr>
            <p:ph type="body" sz="quarter" idx="3"/>
          </p:nvPr>
        </p:nvSpPr>
        <p:spPr>
          <a:xfrm>
            <a:off x="4645025" y="1017589"/>
            <a:ext cx="4070379" cy="8572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3438" y="1874845"/>
            <a:ext cx="4071966" cy="42687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Title 1"/>
          <p:cNvSpPr>
            <a:spLocks noGrp="1"/>
          </p:cNvSpPr>
          <p:nvPr>
            <p:ph type="title"/>
          </p:nvPr>
        </p:nvSpPr>
        <p:spPr>
          <a:xfrm>
            <a:off x="812420" y="71414"/>
            <a:ext cx="7942552" cy="620736"/>
          </a:xfrm>
        </p:spPr>
        <p:txBody>
          <a:bodyPr/>
          <a:lstStyle/>
          <a:p>
            <a:r>
              <a:rPr lang="zh-CN" altLang="en-US" smtClean="0"/>
              <a:t>单击此处编辑母版标题样式</a:t>
            </a:r>
            <a:endParaRPr lang="zh-CN" altLang="en-US"/>
          </a:p>
        </p:txBody>
      </p:sp>
      <p:sp>
        <p:nvSpPr>
          <p:cNvPr id="7" name="Rectangle 4"/>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8" name="Rectangle 5"/>
          <p:cNvSpPr>
            <a:spLocks noGrp="1" noChangeArrowheads="1"/>
          </p:cNvSpPr>
          <p:nvPr>
            <p:ph type="ftr" sz="quarter" idx="11"/>
          </p:nvPr>
        </p:nvSpPr>
        <p:spPr/>
        <p:txBody>
          <a:bodyPr/>
          <a:lstStyle>
            <a:lvl1pPr>
              <a:defRPr/>
            </a:lvl1pPr>
          </a:lstStyle>
          <a:p>
            <a:endParaRPr lang="zh-CN" altLang="en-US"/>
          </a:p>
        </p:txBody>
      </p:sp>
      <p:sp>
        <p:nvSpPr>
          <p:cNvPr id="9" name="Rectangle 6"/>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4" name="Rectangle 5"/>
          <p:cNvSpPr>
            <a:spLocks noGrp="1" noChangeArrowheads="1"/>
          </p:cNvSpPr>
          <p:nvPr>
            <p:ph type="ftr" sz="quarter" idx="11"/>
          </p:nvPr>
        </p:nvSpPr>
        <p:spPr/>
        <p:txBody>
          <a:bodyPr/>
          <a:lstStyle>
            <a:lvl1pPr>
              <a:defRPr/>
            </a:lvl1pPr>
          </a:lstStyle>
          <a:p>
            <a:endParaRPr lang="zh-CN" altLang="en-US"/>
          </a:p>
        </p:txBody>
      </p:sp>
      <p:sp>
        <p:nvSpPr>
          <p:cNvPr id="5" name="Rectangle 6"/>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3" name="Rectangle 5"/>
          <p:cNvSpPr>
            <a:spLocks noGrp="1" noChangeArrowheads="1"/>
          </p:cNvSpPr>
          <p:nvPr>
            <p:ph type="ftr" sz="quarter" idx="11"/>
          </p:nvPr>
        </p:nvSpPr>
        <p:spPr/>
        <p:txBody>
          <a:bodyPr/>
          <a:lstStyle>
            <a:lvl1pPr>
              <a:defRPr/>
            </a:lvl1pPr>
          </a:lstStyle>
          <a:p>
            <a:endParaRPr lang="zh-CN" altLang="en-US"/>
          </a:p>
        </p:txBody>
      </p:sp>
      <p:sp>
        <p:nvSpPr>
          <p:cNvPr id="4" name="Rectangle 6"/>
          <p:cNvSpPr>
            <a:spLocks noGrp="1" noChangeArrowheads="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Title 1"/>
          <p:cNvSpPr txBox="1"/>
          <p:nvPr/>
        </p:nvSpPr>
        <p:spPr bwMode="auto">
          <a:xfrm>
            <a:off x="812800" y="71438"/>
            <a:ext cx="7942263" cy="620712"/>
          </a:xfrm>
          <a:prstGeom prst="rect">
            <a:avLst/>
          </a:prstGeom>
          <a:noFill/>
          <a:ln w="9525">
            <a:noFill/>
            <a:miter lim="800000"/>
          </a:ln>
        </p:spPr>
        <p:txBody>
          <a:bodyPr anchor="ctr"/>
          <a:lstStyle/>
          <a:p>
            <a:pPr>
              <a:defRPr/>
            </a:pPr>
            <a:r>
              <a:rPr lang="en-US" altLang="zh-CN" sz="3600" kern="0" dirty="0">
                <a:latin typeface="Cambria Math" panose="02040503050406030204" pitchFamily="18" charset="0"/>
                <a:ea typeface="隶书" panose="02010509060101010101" pitchFamily="49" charset="-122"/>
                <a:cs typeface="+mj-cs"/>
              </a:rPr>
              <a:t>Click to edit Master title style</a:t>
            </a:r>
            <a:endParaRPr lang="zh-CN" altLang="en-US" sz="3600" kern="0" dirty="0">
              <a:latin typeface="Cambria Math" panose="02040503050406030204" pitchFamily="18" charset="0"/>
              <a:ea typeface="隶书" panose="02010509060101010101" pitchFamily="49" charset="-122"/>
              <a:cs typeface="+mj-cs"/>
            </a:endParaRPr>
          </a:p>
        </p:txBody>
      </p:sp>
      <p:sp>
        <p:nvSpPr>
          <p:cNvPr id="2" name="Title 1"/>
          <p:cNvSpPr>
            <a:spLocks noGrp="1"/>
          </p:cNvSpPr>
          <p:nvPr>
            <p:ph type="title"/>
          </p:nvPr>
        </p:nvSpPr>
        <p:spPr>
          <a:xfrm>
            <a:off x="457200" y="1000108"/>
            <a:ext cx="3008313" cy="738224"/>
          </a:xfrm>
        </p:spPr>
        <p:txBody>
          <a:bodyPr anchor="b"/>
          <a:lstStyle>
            <a:lvl1pPr algn="l">
              <a:defRPr sz="2000" b="1"/>
            </a:lvl1pPr>
          </a:lstStyle>
          <a:p>
            <a:r>
              <a:rPr lang="zh-CN" altLang="en-US" smtClean="0"/>
              <a:t>单击此处编辑母版标题样式</a:t>
            </a:r>
            <a:endParaRPr lang="zh-CN" altLang="en-US" dirty="0"/>
          </a:p>
        </p:txBody>
      </p:sp>
      <p:sp>
        <p:nvSpPr>
          <p:cNvPr id="3" name="Content Placeholder 2"/>
          <p:cNvSpPr>
            <a:spLocks noGrp="1"/>
          </p:cNvSpPr>
          <p:nvPr>
            <p:ph idx="1"/>
          </p:nvPr>
        </p:nvSpPr>
        <p:spPr>
          <a:xfrm>
            <a:off x="3575050" y="1000108"/>
            <a:ext cx="5111750" cy="512605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Text Placeholder 3"/>
          <p:cNvSpPr>
            <a:spLocks noGrp="1"/>
          </p:cNvSpPr>
          <p:nvPr>
            <p:ph type="body" sz="half" idx="2"/>
          </p:nvPr>
        </p:nvSpPr>
        <p:spPr>
          <a:xfrm>
            <a:off x="457200" y="1738333"/>
            <a:ext cx="3008313" cy="4405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Date Placeholder 4"/>
          <p:cNvSpPr>
            <a:spLocks noGrp="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7" name="Footer Placeholder 5"/>
          <p:cNvSpPr>
            <a:spLocks noGrp="1"/>
          </p:cNvSpPr>
          <p:nvPr>
            <p:ph type="ftr" sz="quarter" idx="11"/>
          </p:nvPr>
        </p:nvSpPr>
        <p:spPr/>
        <p:txBody>
          <a:bodyPr/>
          <a:lstStyle>
            <a:lvl1pPr>
              <a:defRPr/>
            </a:lvl1pPr>
          </a:lstStyle>
          <a:p>
            <a:endParaRPr lang="zh-CN" altLang="en-US"/>
          </a:p>
        </p:txBody>
      </p:sp>
      <p:sp>
        <p:nvSpPr>
          <p:cNvPr id="8" name="Slide Number Placeholder 6"/>
          <p:cNvSpPr>
            <a:spLocks noGrp="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5" name="Title 1"/>
          <p:cNvSpPr txBox="1"/>
          <p:nvPr/>
        </p:nvSpPr>
        <p:spPr bwMode="auto">
          <a:xfrm>
            <a:off x="812800" y="71438"/>
            <a:ext cx="7942263" cy="620712"/>
          </a:xfrm>
          <a:prstGeom prst="rect">
            <a:avLst/>
          </a:prstGeom>
          <a:noFill/>
          <a:ln w="9525">
            <a:noFill/>
            <a:miter lim="800000"/>
          </a:ln>
        </p:spPr>
        <p:txBody>
          <a:bodyPr anchor="ctr"/>
          <a:lstStyle/>
          <a:p>
            <a:pPr>
              <a:defRPr/>
            </a:pPr>
            <a:r>
              <a:rPr lang="en-US" altLang="zh-CN" sz="3600" kern="0" dirty="0">
                <a:latin typeface="Cambria Math" panose="02040503050406030204" pitchFamily="18" charset="0"/>
                <a:ea typeface="隶书" panose="02010509060101010101" pitchFamily="49" charset="-122"/>
                <a:cs typeface="+mj-cs"/>
              </a:rPr>
              <a:t>Click to edit Master title style</a:t>
            </a:r>
            <a:endParaRPr lang="zh-CN" altLang="en-US" sz="3600" kern="0">
              <a:latin typeface="Cambria Math" panose="02040503050406030204" pitchFamily="18" charset="0"/>
              <a:ea typeface="隶书" panose="02010509060101010101" pitchFamily="49" charset="-122"/>
              <a:cs typeface="+mj-cs"/>
            </a:endParaRPr>
          </a:p>
        </p:txBody>
      </p:sp>
      <p:sp>
        <p:nvSpPr>
          <p:cNvPr id="3" name="Picture Placeholder 2"/>
          <p:cNvSpPr>
            <a:spLocks noGrp="1"/>
          </p:cNvSpPr>
          <p:nvPr>
            <p:ph type="pic" idx="1"/>
          </p:nvPr>
        </p:nvSpPr>
        <p:spPr>
          <a:xfrm>
            <a:off x="1657368" y="1071546"/>
            <a:ext cx="5700714" cy="42862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Text Placeholder 3"/>
          <p:cNvSpPr>
            <a:spLocks noGrp="1"/>
          </p:cNvSpPr>
          <p:nvPr>
            <p:ph type="body" sz="half" idx="2"/>
          </p:nvPr>
        </p:nvSpPr>
        <p:spPr>
          <a:xfrm>
            <a:off x="1643042" y="5357826"/>
            <a:ext cx="571504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Date Placeholder 4"/>
          <p:cNvSpPr>
            <a:spLocks noGrp="1"/>
          </p:cNvSpPr>
          <p:nvPr>
            <p:ph type="dt" sz="half" idx="10"/>
          </p:nvPr>
        </p:nvSpPr>
        <p:spPr>
          <a:xfrm>
            <a:off x="7572375" y="6538913"/>
            <a:ext cx="1571625" cy="319087"/>
          </a:xfrm>
          <a:prstGeom prst="rect">
            <a:avLst/>
          </a:prstGeom>
        </p:spPr>
        <p:txBody>
          <a:bodyPr/>
          <a:lstStyle>
            <a:lvl1pPr>
              <a:defRPr>
                <a:latin typeface="Arial" panose="020B0604020202020204" pitchFamily="34" charset="0"/>
              </a:defRPr>
            </a:lvl1pPr>
          </a:lstStyle>
          <a:p>
            <a:endParaRPr lang="zh-CN" altLang="en-US"/>
          </a:p>
        </p:txBody>
      </p:sp>
      <p:sp>
        <p:nvSpPr>
          <p:cNvPr id="7" name="Footer Placeholder 5"/>
          <p:cNvSpPr>
            <a:spLocks noGrp="1"/>
          </p:cNvSpPr>
          <p:nvPr>
            <p:ph type="ftr" sz="quarter" idx="11"/>
          </p:nvPr>
        </p:nvSpPr>
        <p:spPr/>
        <p:txBody>
          <a:bodyPr/>
          <a:lstStyle>
            <a:lvl1pPr>
              <a:defRPr/>
            </a:lvl1pPr>
          </a:lstStyle>
          <a:p>
            <a:endParaRPr lang="zh-CN" altLang="en-US"/>
          </a:p>
        </p:txBody>
      </p:sp>
      <p:sp>
        <p:nvSpPr>
          <p:cNvPr id="8" name="Slide Number Placeholder 6"/>
          <p:cNvSpPr>
            <a:spLocks noGrp="1"/>
          </p:cNvSpPr>
          <p:nvPr>
            <p:ph type="sldNum" sz="quarter" idx="12"/>
          </p:nvPr>
        </p:nvSpPr>
        <p:spPr/>
        <p:txBody>
          <a:bodyPr/>
          <a:lstStyle>
            <a:lvl1pPr>
              <a:defRPr/>
            </a:lvl1p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7" descr="tsinghua-ppt-thin-title.jpg"/>
          <p:cNvPicPr>
            <a:picLocks noChangeAspect="1"/>
          </p:cNvPicPr>
          <p:nvPr/>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3075" name="Rectangle 2"/>
          <p:cNvSpPr>
            <a:spLocks noGrp="1" noChangeArrowheads="1"/>
          </p:cNvSpPr>
          <p:nvPr>
            <p:ph type="title"/>
          </p:nvPr>
        </p:nvSpPr>
        <p:spPr bwMode="auto">
          <a:xfrm>
            <a:off x="812800" y="71438"/>
            <a:ext cx="7942263" cy="620712"/>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3076" name="Rectangle 3"/>
          <p:cNvSpPr>
            <a:spLocks noGrp="1" noChangeArrowheads="1"/>
          </p:cNvSpPr>
          <p:nvPr>
            <p:ph type="body" idx="1"/>
          </p:nvPr>
        </p:nvSpPr>
        <p:spPr bwMode="auto">
          <a:xfrm>
            <a:off x="827088" y="1000125"/>
            <a:ext cx="7921625" cy="521493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9" name="Rectangle 5"/>
          <p:cNvSpPr>
            <a:spLocks noGrp="1" noChangeArrowheads="1"/>
          </p:cNvSpPr>
          <p:nvPr>
            <p:ph type="ftr" sz="quarter" idx="3"/>
          </p:nvPr>
        </p:nvSpPr>
        <p:spPr bwMode="auto">
          <a:xfrm>
            <a:off x="3929063" y="6572250"/>
            <a:ext cx="4000500" cy="2857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defRPr>
            </a:lvl1pPr>
          </a:lstStyle>
          <a:p>
            <a:endParaRPr lang="zh-CN" altLang="en-US"/>
          </a:p>
        </p:txBody>
      </p:sp>
      <p:sp>
        <p:nvSpPr>
          <p:cNvPr id="1030" name="Rectangle 6"/>
          <p:cNvSpPr>
            <a:spLocks noGrp="1" noChangeArrowheads="1"/>
          </p:cNvSpPr>
          <p:nvPr>
            <p:ph type="sldNum" sz="quarter" idx="4"/>
          </p:nvPr>
        </p:nvSpPr>
        <p:spPr bwMode="auto">
          <a:xfrm>
            <a:off x="8001000" y="6572250"/>
            <a:ext cx="1143000" cy="2857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1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1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1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1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1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emf"/><Relationship Id="rId11" Type="http://schemas.openxmlformats.org/officeDocument/2006/relationships/image" Target="../media/image5.png"/><Relationship Id="rId5" Type="http://schemas.openxmlformats.org/officeDocument/2006/relationships/image" Target="../media/image9.jpg"/><Relationship Id="rId10" Type="http://schemas.openxmlformats.org/officeDocument/2006/relationships/image" Target="../media/image4.png"/><Relationship Id="rId4" Type="http://schemas.openxmlformats.org/officeDocument/2006/relationships/image" Target="../media/image8.jpe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8.png"/><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5.wmf"/><Relationship Id="rId10" Type="http://schemas.openxmlformats.org/officeDocument/2006/relationships/image" Target="../media/image49.png"/><Relationship Id="rId4" Type="http://schemas.openxmlformats.org/officeDocument/2006/relationships/oleObject" Target="../embeddings/oleObject2.bin"/><Relationship Id="rId9" Type="http://schemas.openxmlformats.org/officeDocument/2006/relationships/image" Target="../media/image47.wmf"/></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png"/><Relationship Id="rId7" Type="http://schemas.openxmlformats.org/officeDocument/2006/relationships/image" Target="../media/image27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image" Target="../media/image16.emf"/></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1700808"/>
            <a:ext cx="9756576" cy="1800200"/>
          </a:xfrm>
        </p:spPr>
        <p:txBody>
          <a:bodyPr/>
          <a:lstStyle/>
          <a:p>
            <a:pPr>
              <a:lnSpc>
                <a:spcPct val="120000"/>
              </a:lnSpc>
              <a:buSzPct val="75000"/>
            </a:pPr>
            <a:r>
              <a:rPr lang="zh-CN" altLang="en-US" sz="4000" dirty="0">
                <a:latin typeface="+mn-ea"/>
                <a:ea typeface="华文新魏" panose="02010800040101010101" pitchFamily="2" charset="-122"/>
                <a:cs typeface="+mn-cs"/>
              </a:rPr>
              <a:t>面向气候预测的</a:t>
            </a:r>
            <a:r>
              <a:rPr lang="zh-CN" altLang="en-US" sz="4000" dirty="0" smtClean="0">
                <a:latin typeface="+mn-ea"/>
                <a:ea typeface="华文新魏" panose="02010800040101010101" pitchFamily="2" charset="-122"/>
                <a:cs typeface="+mn-cs"/>
              </a:rPr>
              <a:t>集合</a:t>
            </a:r>
            <a:r>
              <a:rPr lang="en-US" altLang="zh-CN" sz="4000" dirty="0" smtClean="0">
                <a:latin typeface="+mn-ea"/>
                <a:ea typeface="华文新魏" panose="02010800040101010101" pitchFamily="2" charset="-122"/>
                <a:cs typeface="+mn-cs"/>
              </a:rPr>
              <a:t/>
            </a:r>
            <a:br>
              <a:rPr lang="en-US" altLang="zh-CN" sz="4000" dirty="0" smtClean="0">
                <a:latin typeface="+mn-ea"/>
                <a:ea typeface="华文新魏" panose="02010800040101010101" pitchFamily="2" charset="-122"/>
                <a:cs typeface="+mn-cs"/>
              </a:rPr>
            </a:br>
            <a:r>
              <a:rPr lang="zh-CN" altLang="en-US" sz="4000" dirty="0" smtClean="0">
                <a:latin typeface="+mn-ea"/>
                <a:ea typeface="华文新魏" panose="02010800040101010101" pitchFamily="2" charset="-122"/>
                <a:cs typeface="+mn-cs"/>
              </a:rPr>
              <a:t>预报</a:t>
            </a:r>
            <a:r>
              <a:rPr lang="zh-CN" altLang="en-US" sz="4000" dirty="0">
                <a:latin typeface="+mn-ea"/>
                <a:ea typeface="华文新魏" panose="02010800040101010101" pitchFamily="2" charset="-122"/>
                <a:cs typeface="+mn-cs"/>
              </a:rPr>
              <a:t>技术研究</a:t>
            </a:r>
          </a:p>
        </p:txBody>
      </p:sp>
      <p:sp>
        <p:nvSpPr>
          <p:cNvPr id="3" name="副标题 2"/>
          <p:cNvSpPr>
            <a:spLocks noGrp="1"/>
          </p:cNvSpPr>
          <p:nvPr>
            <p:ph type="subTitle" idx="1"/>
          </p:nvPr>
        </p:nvSpPr>
        <p:spPr>
          <a:xfrm>
            <a:off x="2915816" y="4005064"/>
            <a:ext cx="5688012" cy="1224136"/>
          </a:xfrm>
        </p:spPr>
        <p:txBody>
          <a:bodyPr/>
          <a:lstStyle/>
          <a:p>
            <a:r>
              <a:rPr lang="zh-CN" altLang="en-US" dirty="0" smtClean="0">
                <a:latin typeface="+mn-ea"/>
              </a:rPr>
              <a:t>吴利</a:t>
            </a:r>
            <a:endParaRPr lang="en-US" altLang="zh-CN" dirty="0" smtClean="0">
              <a:latin typeface="+mn-ea"/>
            </a:endParaRPr>
          </a:p>
          <a:p>
            <a:r>
              <a:rPr lang="zh-CN" altLang="en-US" dirty="0" smtClean="0">
                <a:latin typeface="+mn-ea"/>
              </a:rPr>
              <a:t>导师：薛巍</a:t>
            </a:r>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5"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1.4</a:t>
            </a:r>
            <a:r>
              <a:rPr lang="en-US" altLang="zh-CN" kern="0" dirty="0" smtClean="0"/>
              <a:t> </a:t>
            </a:r>
            <a:r>
              <a:rPr lang="zh-CN" altLang="en-US" kern="0" dirty="0"/>
              <a:t>初值</a:t>
            </a:r>
            <a:r>
              <a:rPr lang="zh-CN" altLang="en-US" kern="0" dirty="0" smtClean="0"/>
              <a:t>不确定性分析方法</a:t>
            </a:r>
            <a:endParaRPr lang="zh-CN" altLang="en-US" kern="0" dirty="0"/>
          </a:p>
        </p:txBody>
      </p:sp>
      <p:sp>
        <p:nvSpPr>
          <p:cNvPr id="6" name="文本框 5"/>
          <p:cNvSpPr txBox="1"/>
          <p:nvPr/>
        </p:nvSpPr>
        <p:spPr>
          <a:xfrm>
            <a:off x="5580112" y="5847918"/>
            <a:ext cx="3456384" cy="400110"/>
          </a:xfrm>
          <a:prstGeom prst="rect">
            <a:avLst/>
          </a:prstGeom>
          <a:noFill/>
        </p:spPr>
        <p:txBody>
          <a:bodyPr wrap="square" rtlCol="0">
            <a:spAutoFit/>
          </a:bodyPr>
          <a:lstStyle/>
          <a:p>
            <a:r>
              <a:rPr lang="en-US" altLang="zh-CN" sz="2000" dirty="0">
                <a:solidFill>
                  <a:srgbClr val="0000FF"/>
                </a:solidFill>
                <a:latin typeface="Bell MT" panose="02020503060305020303" pitchFamily="18" charset="0"/>
              </a:rPr>
              <a:t>Peter Bauer</a:t>
            </a:r>
            <a:r>
              <a:rPr lang="zh-CN" altLang="en-US" sz="2000" dirty="0">
                <a:solidFill>
                  <a:srgbClr val="0000FF"/>
                </a:solidFill>
                <a:latin typeface="Bell MT" panose="02020503060305020303" pitchFamily="18" charset="0"/>
              </a:rPr>
              <a:t>，</a:t>
            </a:r>
            <a:r>
              <a:rPr lang="en-US" altLang="zh-CN" sz="2000" dirty="0">
                <a:solidFill>
                  <a:srgbClr val="0000FF"/>
                </a:solidFill>
                <a:latin typeface="Bell MT" panose="02020503060305020303" pitchFamily="18" charset="0"/>
              </a:rPr>
              <a:t>2015</a:t>
            </a:r>
            <a:endParaRPr lang="zh-CN" altLang="en-US" sz="2000" dirty="0">
              <a:solidFill>
                <a:srgbClr val="0000FF"/>
              </a:solidFill>
              <a:latin typeface="Bell MT" panose="02020503060305020303" pitchFamily="18" charset="0"/>
            </a:endParaRPr>
          </a:p>
        </p:txBody>
      </p:sp>
      <p:grpSp>
        <p:nvGrpSpPr>
          <p:cNvPr id="9" name="组合 8"/>
          <p:cNvGrpSpPr/>
          <p:nvPr/>
        </p:nvGrpSpPr>
        <p:grpSpPr>
          <a:xfrm>
            <a:off x="858795" y="980728"/>
            <a:ext cx="7344816" cy="4923229"/>
            <a:chOff x="858795" y="980728"/>
            <a:chExt cx="7344816" cy="4923229"/>
          </a:xfrm>
        </p:grpSpPr>
        <p:pic>
          <p:nvPicPr>
            <p:cNvPr id="3" name="图片 2"/>
            <p:cNvPicPr>
              <a:picLocks noChangeAspect="1"/>
            </p:cNvPicPr>
            <p:nvPr/>
          </p:nvPicPr>
          <p:blipFill>
            <a:blip r:embed="rId3"/>
            <a:stretch>
              <a:fillRect/>
            </a:stretch>
          </p:blipFill>
          <p:spPr>
            <a:xfrm>
              <a:off x="858795" y="980728"/>
              <a:ext cx="7344816" cy="4923229"/>
            </a:xfrm>
            <a:prstGeom prst="rect">
              <a:avLst/>
            </a:prstGeom>
          </p:spPr>
        </p:pic>
        <p:sp>
          <p:nvSpPr>
            <p:cNvPr id="4" name="矩形 3"/>
            <p:cNvSpPr/>
            <p:nvPr/>
          </p:nvSpPr>
          <p:spPr>
            <a:xfrm>
              <a:off x="1691680" y="1412776"/>
              <a:ext cx="208823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91880" y="1340768"/>
              <a:ext cx="21602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12262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5"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1.4 </a:t>
            </a:r>
            <a:r>
              <a:rPr lang="zh-CN" altLang="en-US" kern="0" dirty="0"/>
              <a:t>初值</a:t>
            </a:r>
            <a:r>
              <a:rPr lang="zh-CN" altLang="en-US" kern="0" dirty="0" smtClean="0"/>
              <a:t>不确定性分析方法</a:t>
            </a:r>
            <a:endParaRPr lang="zh-CN" altLang="en-US" kern="0" dirty="0"/>
          </a:p>
        </p:txBody>
      </p:sp>
      <p:sp>
        <p:nvSpPr>
          <p:cNvPr id="6" name="文本框 5"/>
          <p:cNvSpPr txBox="1"/>
          <p:nvPr/>
        </p:nvSpPr>
        <p:spPr>
          <a:xfrm>
            <a:off x="6444208" y="5589240"/>
            <a:ext cx="3456384" cy="400110"/>
          </a:xfrm>
          <a:prstGeom prst="rect">
            <a:avLst/>
          </a:prstGeom>
          <a:noFill/>
        </p:spPr>
        <p:txBody>
          <a:bodyPr wrap="square" rtlCol="0">
            <a:spAutoFit/>
          </a:bodyPr>
          <a:lstStyle/>
          <a:p>
            <a:r>
              <a:rPr lang="en-US" altLang="zh-CN" sz="2000" dirty="0">
                <a:solidFill>
                  <a:srgbClr val="0000FF"/>
                </a:solidFill>
                <a:latin typeface="Bell MT" panose="02020503060305020303" pitchFamily="18" charset="0"/>
              </a:rPr>
              <a:t>Peter Bauer</a:t>
            </a:r>
            <a:r>
              <a:rPr lang="zh-CN" altLang="en-US" sz="2000" dirty="0">
                <a:solidFill>
                  <a:srgbClr val="0000FF"/>
                </a:solidFill>
                <a:latin typeface="Bell MT" panose="02020503060305020303" pitchFamily="18" charset="0"/>
              </a:rPr>
              <a:t>，</a:t>
            </a:r>
            <a:r>
              <a:rPr lang="en-US" altLang="zh-CN" sz="2000" dirty="0">
                <a:solidFill>
                  <a:srgbClr val="0000FF"/>
                </a:solidFill>
                <a:latin typeface="Bell MT" panose="02020503060305020303" pitchFamily="18" charset="0"/>
              </a:rPr>
              <a:t>2015</a:t>
            </a:r>
            <a:endParaRPr lang="zh-CN" altLang="en-US" sz="2000" dirty="0">
              <a:solidFill>
                <a:srgbClr val="0000FF"/>
              </a:solidFill>
              <a:latin typeface="Bell MT" panose="02020503060305020303"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193152"/>
            <a:ext cx="8280920" cy="4223270"/>
          </a:xfrm>
          <a:prstGeom prst="rect">
            <a:avLst/>
          </a:prstGeom>
        </p:spPr>
      </p:pic>
    </p:spTree>
    <p:extLst>
      <p:ext uri="{BB962C8B-B14F-4D97-AF65-F5344CB8AC3E}">
        <p14:creationId xmlns:p14="http://schemas.microsoft.com/office/powerpoint/2010/main" val="2695748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9"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kern="0" dirty="0" smtClean="0"/>
              <a:t>1 </a:t>
            </a:r>
            <a:r>
              <a:rPr lang="zh-CN" altLang="en-US" kern="0" dirty="0" smtClean="0"/>
              <a:t>总结</a:t>
            </a:r>
            <a:endParaRPr lang="zh-CN" altLang="en-US" kern="0" dirty="0"/>
          </a:p>
        </p:txBody>
      </p:sp>
      <p:sp>
        <p:nvSpPr>
          <p:cNvPr id="7" name="流程图: 过程 6"/>
          <p:cNvSpPr/>
          <p:nvPr/>
        </p:nvSpPr>
        <p:spPr>
          <a:xfrm>
            <a:off x="539552" y="1628800"/>
            <a:ext cx="3816424" cy="396044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卡片 7"/>
          <p:cNvSpPr/>
          <p:nvPr/>
        </p:nvSpPr>
        <p:spPr>
          <a:xfrm>
            <a:off x="661779" y="2667604"/>
            <a:ext cx="1558490" cy="844028"/>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采样</a:t>
            </a:r>
            <a:endParaRPr lang="zh-CN" altLang="en-US" dirty="0">
              <a:solidFill>
                <a:schemeClr val="tx1"/>
              </a:solidFill>
            </a:endParaRPr>
          </a:p>
        </p:txBody>
      </p:sp>
      <p:sp>
        <p:nvSpPr>
          <p:cNvPr id="12" name="流程图: 卡片 11"/>
          <p:cNvSpPr/>
          <p:nvPr/>
        </p:nvSpPr>
        <p:spPr>
          <a:xfrm>
            <a:off x="2566600" y="2667604"/>
            <a:ext cx="1558490" cy="844028"/>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敏感性分析</a:t>
            </a:r>
            <a:endParaRPr lang="zh-CN" altLang="en-US" dirty="0">
              <a:solidFill>
                <a:schemeClr val="tx1"/>
              </a:solidFill>
            </a:endParaRPr>
          </a:p>
        </p:txBody>
      </p:sp>
      <p:sp>
        <p:nvSpPr>
          <p:cNvPr id="13" name="流程图: 卡片 12"/>
          <p:cNvSpPr/>
          <p:nvPr/>
        </p:nvSpPr>
        <p:spPr>
          <a:xfrm>
            <a:off x="661779" y="3836258"/>
            <a:ext cx="1558490" cy="844028"/>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参数优化</a:t>
            </a:r>
            <a:endParaRPr lang="zh-CN" altLang="en-US" dirty="0">
              <a:solidFill>
                <a:schemeClr val="tx1"/>
              </a:solidFill>
            </a:endParaRPr>
          </a:p>
        </p:txBody>
      </p:sp>
      <p:sp>
        <p:nvSpPr>
          <p:cNvPr id="14" name="流程图: 卡片 13"/>
          <p:cNvSpPr/>
          <p:nvPr/>
        </p:nvSpPr>
        <p:spPr>
          <a:xfrm>
            <a:off x="2566600" y="3836258"/>
            <a:ext cx="1558490" cy="844028"/>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代理模式</a:t>
            </a:r>
            <a:endParaRPr lang="zh-CN" altLang="en-US" dirty="0">
              <a:solidFill>
                <a:schemeClr val="tx1"/>
              </a:solidFill>
            </a:endParaRPr>
          </a:p>
        </p:txBody>
      </p:sp>
      <p:sp>
        <p:nvSpPr>
          <p:cNvPr id="15" name="波形 14"/>
          <p:cNvSpPr/>
          <p:nvPr/>
        </p:nvSpPr>
        <p:spPr>
          <a:xfrm>
            <a:off x="834944" y="1823576"/>
            <a:ext cx="3290145" cy="519402"/>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参数</a:t>
            </a:r>
            <a:r>
              <a:rPr lang="zh-CN" altLang="en-US" b="1" dirty="0" smtClean="0">
                <a:solidFill>
                  <a:schemeClr val="tx1"/>
                </a:solidFill>
              </a:rPr>
              <a:t>不确定性</a:t>
            </a:r>
            <a:endParaRPr lang="zh-CN" altLang="en-US" b="1" dirty="0">
              <a:solidFill>
                <a:schemeClr val="tx1"/>
              </a:solidFill>
            </a:endParaRPr>
          </a:p>
        </p:txBody>
      </p:sp>
      <p:sp>
        <p:nvSpPr>
          <p:cNvPr id="11" name="流程图: 过程 10"/>
          <p:cNvSpPr/>
          <p:nvPr/>
        </p:nvSpPr>
        <p:spPr>
          <a:xfrm>
            <a:off x="4860032" y="1628800"/>
            <a:ext cx="3816424" cy="396044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卡片 16"/>
          <p:cNvSpPr/>
          <p:nvPr/>
        </p:nvSpPr>
        <p:spPr>
          <a:xfrm>
            <a:off x="5089424" y="2711634"/>
            <a:ext cx="3371008" cy="831701"/>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同化减小初值误差</a:t>
            </a:r>
            <a:endParaRPr lang="zh-CN" altLang="en-US" dirty="0">
              <a:solidFill>
                <a:schemeClr val="tx1"/>
              </a:solidFill>
            </a:endParaRPr>
          </a:p>
        </p:txBody>
      </p:sp>
      <p:sp>
        <p:nvSpPr>
          <p:cNvPr id="18" name="流程图: 卡片 17"/>
          <p:cNvSpPr/>
          <p:nvPr/>
        </p:nvSpPr>
        <p:spPr>
          <a:xfrm>
            <a:off x="5089424" y="3988017"/>
            <a:ext cx="3371008" cy="831701"/>
          </a:xfrm>
          <a:prstGeom prst="flowChartPunchedCar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集合量化初值不确定性影响</a:t>
            </a:r>
            <a:endParaRPr lang="zh-CN" altLang="en-US" dirty="0">
              <a:solidFill>
                <a:schemeClr val="tx1"/>
              </a:solidFill>
            </a:endParaRPr>
          </a:p>
        </p:txBody>
      </p:sp>
      <p:sp>
        <p:nvSpPr>
          <p:cNvPr id="21" name="波形 20"/>
          <p:cNvSpPr/>
          <p:nvPr/>
        </p:nvSpPr>
        <p:spPr>
          <a:xfrm>
            <a:off x="4999479" y="1772816"/>
            <a:ext cx="3549692" cy="511816"/>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初值不确定性</a:t>
            </a:r>
            <a:endParaRPr lang="zh-CN" altLang="en-US" b="1" dirty="0">
              <a:solidFill>
                <a:schemeClr val="tx1"/>
              </a:solidFill>
            </a:endParaRPr>
          </a:p>
        </p:txBody>
      </p:sp>
    </p:spTree>
    <p:extLst>
      <p:ext uri="{BB962C8B-B14F-4D97-AF65-F5344CB8AC3E}">
        <p14:creationId xmlns:p14="http://schemas.microsoft.com/office/powerpoint/2010/main" val="1552823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a:xfrm>
            <a:off x="683568" y="836712"/>
            <a:ext cx="8579855" cy="6264696"/>
          </a:xfrm>
        </p:spPr>
        <p:txBody>
          <a:bodyPr/>
          <a:lstStyle/>
          <a:p>
            <a:r>
              <a:rPr lang="en-US" altLang="zh-CN" sz="3200" dirty="0" smtClean="0">
                <a:solidFill>
                  <a:schemeClr val="bg2"/>
                </a:solidFill>
              </a:rPr>
              <a:t>1. </a:t>
            </a:r>
            <a:r>
              <a:rPr lang="zh-CN" altLang="en-US" sz="3200" dirty="0" smtClean="0">
                <a:solidFill>
                  <a:schemeClr val="bg2"/>
                </a:solidFill>
              </a:rPr>
              <a:t>研究背景及意义</a:t>
            </a:r>
            <a:endParaRPr lang="en-US" altLang="zh-CN" sz="3200" dirty="0" smtClean="0">
              <a:solidFill>
                <a:schemeClr val="bg2"/>
              </a:solidFill>
            </a:endParaRPr>
          </a:p>
          <a:p>
            <a:r>
              <a:rPr lang="en-US" altLang="zh-CN" sz="3200" dirty="0" smtClean="0"/>
              <a:t>2</a:t>
            </a:r>
            <a:r>
              <a:rPr lang="en-US" altLang="zh-CN" sz="3200" b="1" dirty="0" smtClean="0"/>
              <a:t>. </a:t>
            </a:r>
            <a:r>
              <a:rPr lang="zh-CN" altLang="en-US" sz="3200" b="1" dirty="0"/>
              <a:t>研究内容及相关</a:t>
            </a:r>
            <a:r>
              <a:rPr lang="zh-CN" altLang="en-US" sz="3200" b="1" dirty="0" smtClean="0"/>
              <a:t>工作</a:t>
            </a:r>
            <a:endParaRPr lang="en-US" altLang="zh-CN" sz="3200" b="1" dirty="0" smtClean="0"/>
          </a:p>
          <a:p>
            <a:pPr lvl="1"/>
            <a:r>
              <a:rPr lang="zh-CN" altLang="en-US" sz="2800" dirty="0" smtClean="0">
                <a:latin typeface="Arial Black" panose="020B0A04020102020204" pitchFamily="34" charset="0"/>
              </a:rPr>
              <a:t>面向气候预测的</a:t>
            </a:r>
            <a:r>
              <a:rPr lang="zh-CN" altLang="en-US" sz="2800" dirty="0">
                <a:latin typeface="Arial Black" panose="020B0A04020102020204" pitchFamily="34" charset="0"/>
              </a:rPr>
              <a:t>高效的参数校准</a:t>
            </a:r>
            <a:r>
              <a:rPr lang="zh-CN" altLang="en-US" sz="2800" dirty="0" smtClean="0">
                <a:latin typeface="Arial Black" panose="020B0A04020102020204" pitchFamily="34" charset="0"/>
              </a:rPr>
              <a:t>方案</a:t>
            </a:r>
            <a:endParaRPr lang="en-US" altLang="zh-CN" sz="2800" dirty="0" smtClean="0"/>
          </a:p>
          <a:p>
            <a:pPr lvl="1"/>
            <a:r>
              <a:rPr lang="zh-CN" altLang="en-US" sz="2800" dirty="0">
                <a:latin typeface="Arial Black" panose="020B0A04020102020204" pitchFamily="34" charset="0"/>
              </a:rPr>
              <a:t>面向</a:t>
            </a:r>
            <a:r>
              <a:rPr lang="zh-CN" altLang="en-US" sz="2800" dirty="0" smtClean="0"/>
              <a:t>气候预测的</a:t>
            </a:r>
            <a:r>
              <a:rPr lang="en-US" altLang="zh-CN" sz="2800" dirty="0">
                <a:latin typeface="+mn-ea"/>
                <a:ea typeface="+mn-ea"/>
              </a:rPr>
              <a:t>BGM</a:t>
            </a:r>
            <a:r>
              <a:rPr lang="zh-CN" altLang="en-US" sz="2800" dirty="0"/>
              <a:t>扰动</a:t>
            </a:r>
            <a:r>
              <a:rPr lang="zh-CN" altLang="en-US" sz="2800" dirty="0" smtClean="0"/>
              <a:t>方法</a:t>
            </a:r>
            <a:endParaRPr lang="en-US" altLang="zh-CN" sz="2800" dirty="0" smtClean="0"/>
          </a:p>
          <a:p>
            <a:pPr lvl="1"/>
            <a:r>
              <a:rPr lang="zh-CN" altLang="en-US" sz="2800" dirty="0"/>
              <a:t>面向气候预测的集合集成技术</a:t>
            </a:r>
            <a:endParaRPr lang="en-US" altLang="zh-CN" sz="2800" dirty="0"/>
          </a:p>
          <a:p>
            <a:pPr lvl="1"/>
            <a:r>
              <a:rPr lang="zh-CN" altLang="en-US" sz="2800" dirty="0" smtClean="0">
                <a:latin typeface="Arial Black" panose="020B0A04020102020204" pitchFamily="34" charset="0"/>
              </a:rPr>
              <a:t>面向</a:t>
            </a:r>
            <a:r>
              <a:rPr lang="zh-CN" altLang="en-US" sz="2800" dirty="0" smtClean="0"/>
              <a:t>气候预测的混合集合预报系统</a:t>
            </a:r>
            <a:endParaRPr lang="en-US" altLang="zh-CN" sz="2800" dirty="0" smtClean="0"/>
          </a:p>
          <a:p>
            <a:pPr marL="342900" lvl="1" indent="-342900">
              <a:buBlip>
                <a:blip r:embed="rId2"/>
              </a:buBlip>
            </a:pPr>
            <a:r>
              <a:rPr lang="en-US" altLang="zh-CN" sz="3200" dirty="0">
                <a:solidFill>
                  <a:schemeClr val="bg2"/>
                </a:solidFill>
                <a:cs typeface="+mn-cs"/>
              </a:rPr>
              <a:t>3. </a:t>
            </a:r>
            <a:r>
              <a:rPr lang="zh-CN" altLang="en-US" sz="3200" dirty="0">
                <a:solidFill>
                  <a:schemeClr val="bg2"/>
                </a:solidFill>
                <a:cs typeface="+mn-cs"/>
              </a:rPr>
              <a:t>研究基础与进度安排</a:t>
            </a:r>
            <a:endParaRPr lang="en-US" altLang="zh-CN" sz="3200" dirty="0">
              <a:solidFill>
                <a:schemeClr val="bg2"/>
              </a:solidFill>
              <a:cs typeface="+mn-cs"/>
            </a:endParaRPr>
          </a:p>
        </p:txBody>
      </p:sp>
      <p:sp>
        <p:nvSpPr>
          <p:cNvPr id="4" name="灯片编号占位符 3"/>
          <p:cNvSpPr>
            <a:spLocks noGrp="1"/>
          </p:cNvSpPr>
          <p:nvPr>
            <p:ph type="sldNum" sz="quarter" idx="11"/>
          </p:nvPr>
        </p:nvSpPr>
        <p:spPr/>
        <p:txBody>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3856111587"/>
      </p:ext>
    </p:extLst>
  </p:cSld>
  <p:clrMapOvr>
    <a:masterClrMapping/>
  </p:clrMapOvr>
  <mc:AlternateContent xmlns:mc="http://schemas.openxmlformats.org/markup-compatibility/2006" xmlns:p14="http://schemas.microsoft.com/office/powerpoint/2010/main">
    <mc:Choice Requires="p14">
      <p:transition spd="slow" p14:dur="2000" advTm="5798"/>
    </mc:Choice>
    <mc:Fallback xmlns="">
      <p:transition spd="slow" advTm="579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5536" y="980728"/>
            <a:ext cx="8248401" cy="48245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14</a:t>
            </a:fld>
            <a:endParaRPr lang="zh-CN" altLang="en-US" dirty="0"/>
          </a:p>
        </p:txBody>
      </p:sp>
      <p:sp>
        <p:nvSpPr>
          <p:cNvPr id="5" name="流程图: 文档 4"/>
          <p:cNvSpPr/>
          <p:nvPr/>
        </p:nvSpPr>
        <p:spPr>
          <a:xfrm>
            <a:off x="970310" y="1268760"/>
            <a:ext cx="3456384" cy="208823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流程图: 文档 5"/>
          <p:cNvSpPr/>
          <p:nvPr/>
        </p:nvSpPr>
        <p:spPr>
          <a:xfrm>
            <a:off x="5076056" y="2529410"/>
            <a:ext cx="3168352" cy="1872208"/>
          </a:xfrm>
          <a:prstGeom prst="flowChartDocumen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文档 6"/>
          <p:cNvSpPr/>
          <p:nvPr/>
        </p:nvSpPr>
        <p:spPr>
          <a:xfrm>
            <a:off x="971600" y="3717032"/>
            <a:ext cx="3343177" cy="1944216"/>
          </a:xfrm>
          <a:prstGeom prst="flowChartDocumen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3037" y="1520788"/>
            <a:ext cx="3170931"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1 </a:t>
            </a:r>
            <a:r>
              <a:rPr lang="zh-CN" altLang="en-US" sz="2400" b="1" dirty="0" smtClean="0">
                <a:solidFill>
                  <a:schemeClr val="tx1"/>
                </a:solidFill>
              </a:rPr>
              <a:t>参数校准方案</a:t>
            </a:r>
            <a:endParaRPr lang="zh-CN" altLang="en-US" sz="2400" b="1" dirty="0">
              <a:solidFill>
                <a:schemeClr val="tx1"/>
              </a:solidFill>
            </a:endParaRPr>
          </a:p>
        </p:txBody>
      </p:sp>
      <p:sp>
        <p:nvSpPr>
          <p:cNvPr id="10" name="矩形 9"/>
          <p:cNvSpPr/>
          <p:nvPr/>
        </p:nvSpPr>
        <p:spPr>
          <a:xfrm>
            <a:off x="1123088" y="2096852"/>
            <a:ext cx="3225417"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结合物理机理的参数校准方法</a:t>
            </a:r>
            <a:endParaRPr lang="zh-CN" altLang="en-US" dirty="0">
              <a:solidFill>
                <a:schemeClr val="tx1"/>
              </a:solidFill>
            </a:endParaRPr>
          </a:p>
        </p:txBody>
      </p:sp>
      <p:sp>
        <p:nvSpPr>
          <p:cNvPr id="11" name="矩形 10"/>
          <p:cNvSpPr/>
          <p:nvPr/>
        </p:nvSpPr>
        <p:spPr>
          <a:xfrm>
            <a:off x="5178920" y="2764143"/>
            <a:ext cx="292147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2 </a:t>
            </a:r>
            <a:r>
              <a:rPr lang="zh-CN" altLang="en-US" sz="2400" b="1" dirty="0" smtClean="0">
                <a:solidFill>
                  <a:schemeClr val="tx2">
                    <a:lumMod val="50000"/>
                    <a:lumOff val="50000"/>
                  </a:schemeClr>
                </a:solidFill>
              </a:rPr>
              <a:t>初值</a:t>
            </a:r>
            <a:r>
              <a:rPr lang="zh-CN" altLang="en-US" sz="2400" b="1" dirty="0">
                <a:solidFill>
                  <a:schemeClr val="tx2">
                    <a:lumMod val="50000"/>
                    <a:lumOff val="50000"/>
                  </a:schemeClr>
                </a:solidFill>
              </a:rPr>
              <a:t>集合扰动方案</a:t>
            </a:r>
          </a:p>
        </p:txBody>
      </p:sp>
      <p:sp>
        <p:nvSpPr>
          <p:cNvPr id="12" name="矩形 11"/>
          <p:cNvSpPr/>
          <p:nvPr/>
        </p:nvSpPr>
        <p:spPr>
          <a:xfrm>
            <a:off x="5227108" y="3344804"/>
            <a:ext cx="2873283"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面向气候预测的</a:t>
            </a:r>
            <a:r>
              <a:rPr lang="en-US" altLang="zh-CN" dirty="0" smtClean="0">
                <a:solidFill>
                  <a:schemeClr val="tx2">
                    <a:lumMod val="50000"/>
                    <a:lumOff val="50000"/>
                  </a:schemeClr>
                </a:solidFill>
              </a:rPr>
              <a:t>BGM</a:t>
            </a:r>
            <a:r>
              <a:rPr lang="zh-CN" altLang="en-US" dirty="0" smtClean="0">
                <a:solidFill>
                  <a:schemeClr val="tx2">
                    <a:lumMod val="50000"/>
                    <a:lumOff val="50000"/>
                  </a:schemeClr>
                </a:solidFill>
              </a:rPr>
              <a:t>方法</a:t>
            </a:r>
            <a:endParaRPr lang="zh-CN" altLang="en-US" dirty="0">
              <a:solidFill>
                <a:schemeClr val="tx2">
                  <a:lumMod val="50000"/>
                  <a:lumOff val="50000"/>
                </a:schemeClr>
              </a:solidFill>
            </a:endParaRPr>
          </a:p>
        </p:txBody>
      </p:sp>
      <p:sp>
        <p:nvSpPr>
          <p:cNvPr id="13" name="矩形 12"/>
          <p:cNvSpPr/>
          <p:nvPr/>
        </p:nvSpPr>
        <p:spPr>
          <a:xfrm>
            <a:off x="1126788" y="4077072"/>
            <a:ext cx="3043973"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3 </a:t>
            </a:r>
            <a:r>
              <a:rPr lang="zh-CN" altLang="en-US" sz="2400" b="1" dirty="0" smtClean="0">
                <a:solidFill>
                  <a:schemeClr val="tx2">
                    <a:lumMod val="50000"/>
                    <a:lumOff val="50000"/>
                  </a:schemeClr>
                </a:solidFill>
              </a:rPr>
              <a:t>集合</a:t>
            </a:r>
            <a:r>
              <a:rPr lang="zh-CN" altLang="en-US" sz="2400" b="1" dirty="0">
                <a:solidFill>
                  <a:schemeClr val="tx2">
                    <a:lumMod val="50000"/>
                    <a:lumOff val="50000"/>
                  </a:schemeClr>
                </a:solidFill>
              </a:rPr>
              <a:t>集成技术</a:t>
            </a:r>
          </a:p>
        </p:txBody>
      </p:sp>
      <p:sp>
        <p:nvSpPr>
          <p:cNvPr id="14" name="矩形 13"/>
          <p:cNvSpPr/>
          <p:nvPr/>
        </p:nvSpPr>
        <p:spPr>
          <a:xfrm>
            <a:off x="1143847" y="4653136"/>
            <a:ext cx="302691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针对性更强的集合技术</a:t>
            </a:r>
            <a:endParaRPr lang="zh-CN" altLang="en-US" dirty="0">
              <a:solidFill>
                <a:schemeClr val="tx2">
                  <a:lumMod val="50000"/>
                  <a:lumOff val="50000"/>
                </a:schemeClr>
              </a:solidFill>
            </a:endParaRPr>
          </a:p>
        </p:txBody>
      </p:sp>
      <p:cxnSp>
        <p:nvCxnSpPr>
          <p:cNvPr id="18" name="直接箭头连接符 17"/>
          <p:cNvCxnSpPr/>
          <p:nvPr/>
        </p:nvCxnSpPr>
        <p:spPr>
          <a:xfrm>
            <a:off x="4426694" y="1988840"/>
            <a:ext cx="649362" cy="122958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4290589" y="3758997"/>
            <a:ext cx="785467" cy="8398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78920" y="1268760"/>
            <a:ext cx="3353520" cy="523220"/>
          </a:xfrm>
          <a:prstGeom prst="rect">
            <a:avLst/>
          </a:prstGeom>
          <a:noFill/>
        </p:spPr>
        <p:txBody>
          <a:bodyPr wrap="square" rtlCol="0">
            <a:spAutoFit/>
          </a:bodyPr>
          <a:lstStyle/>
          <a:p>
            <a:r>
              <a:rPr lang="en-US" altLang="zh-CN" sz="2800" b="1" dirty="0" smtClean="0">
                <a:solidFill>
                  <a:schemeClr val="tx2">
                    <a:lumMod val="50000"/>
                    <a:lumOff val="50000"/>
                  </a:schemeClr>
                </a:solidFill>
              </a:rPr>
              <a:t>4 </a:t>
            </a:r>
            <a:r>
              <a:rPr lang="zh-CN" altLang="en-US" sz="2800" b="1" dirty="0" smtClean="0">
                <a:solidFill>
                  <a:schemeClr val="tx2">
                    <a:lumMod val="50000"/>
                    <a:lumOff val="50000"/>
                  </a:schemeClr>
                </a:solidFill>
              </a:rPr>
              <a:t>混合集合预报系统</a:t>
            </a:r>
            <a:endParaRPr lang="zh-CN" altLang="en-US" sz="2800" b="1" dirty="0">
              <a:solidFill>
                <a:schemeClr val="tx2">
                  <a:lumMod val="50000"/>
                  <a:lumOff val="50000"/>
                </a:schemeClr>
              </a:solidFill>
            </a:endParaRPr>
          </a:p>
        </p:txBody>
      </p:sp>
    </p:spTree>
    <p:extLst>
      <p:ext uri="{BB962C8B-B14F-4D97-AF65-F5344CB8AC3E}">
        <p14:creationId xmlns:p14="http://schemas.microsoft.com/office/powerpoint/2010/main" val="2807149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457679874"/>
              </p:ext>
            </p:extLst>
          </p:nvPr>
        </p:nvGraphicFramePr>
        <p:xfrm>
          <a:off x="107504" y="1221376"/>
          <a:ext cx="8928992" cy="4821648"/>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680052277"/>
                    </a:ext>
                  </a:extLst>
                </a:gridCol>
                <a:gridCol w="7272808">
                  <a:extLst>
                    <a:ext uri="{9D8B030D-6E8A-4147-A177-3AD203B41FA5}">
                      <a16:colId xmlns:a16="http://schemas.microsoft.com/office/drawing/2014/main" val="1882946023"/>
                    </a:ext>
                  </a:extLst>
                </a:gridCol>
              </a:tblGrid>
              <a:tr h="7921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mn-lt"/>
                          <a:ea typeface="+mn-ea"/>
                          <a:cs typeface="+mn-cs"/>
                        </a:rPr>
                        <a:t>采样</a:t>
                      </a:r>
                      <a:endParaRPr kumimoji="0" lang="en-US" altLang="zh-CN" sz="2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mn-lt"/>
                        <a:ea typeface="+mn-ea"/>
                        <a:cs typeface="+mn-cs"/>
                      </a:endParaRPr>
                    </a:p>
                    <a:p>
                      <a:pPr algn="ctr"/>
                      <a:endParaRPr lang="zh-CN" altLang="en-US" sz="2000" b="1" i="0" dirty="0">
                        <a:effectLst>
                          <a:outerShdw blurRad="38100" dist="38100" dir="2700000" algn="tl">
                            <a:srgbClr val="000000">
                              <a:alpha val="43137"/>
                            </a:srgbClr>
                          </a:outerShdw>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mn-lt"/>
                          <a:ea typeface="+mn-ea"/>
                          <a:cs typeface="+mn-cs"/>
                        </a:rPr>
                        <a:t>传统采样方法：</a:t>
                      </a:r>
                      <a:r>
                        <a:rPr kumimoji="0" lang="en-US" altLang="zh-CN" sz="2000" b="0" i="0" u="none" strike="noStrike" kern="0" cap="none" spc="0" normalizeH="0" baseline="0" noProof="0" dirty="0" smtClean="0">
                          <a:ln>
                            <a:noFill/>
                          </a:ln>
                          <a:solidFill>
                            <a:srgbClr val="000000"/>
                          </a:solidFill>
                          <a:effectLst/>
                          <a:uLnTx/>
                          <a:uFillTx/>
                          <a:latin typeface="+mn-lt"/>
                          <a:ea typeface="+mn-ea"/>
                          <a:cs typeface="+mn-cs"/>
                        </a:rPr>
                        <a:t>Latin Hypercube Sampling</a:t>
                      </a:r>
                      <a:r>
                        <a:rPr kumimoji="0" lang="zh-CN" altLang="en-US" sz="2000" b="0" i="0" u="none" strike="noStrike" kern="0" cap="none" spc="0" normalizeH="0" baseline="0" noProof="0" dirty="0" smtClean="0">
                          <a:ln>
                            <a:noFill/>
                          </a:ln>
                          <a:solidFill>
                            <a:srgbClr val="000000"/>
                          </a:solidFill>
                          <a:effectLst/>
                          <a:uLnTx/>
                          <a:uFillTx/>
                          <a:latin typeface="+mn-lt"/>
                          <a:ea typeface="+mn-ea"/>
                          <a:cs typeface="+mn-cs"/>
                        </a:rPr>
                        <a:t>、</a:t>
                      </a:r>
                      <a:r>
                        <a:rPr kumimoji="0" lang="en-US" altLang="zh-CN" sz="2000" b="0" i="0" u="none" strike="noStrike" kern="0" cap="none" spc="0" normalizeH="0" baseline="0" noProof="0" dirty="0" smtClean="0">
                          <a:ln>
                            <a:noFill/>
                          </a:ln>
                          <a:solidFill>
                            <a:srgbClr val="000000"/>
                          </a:solidFill>
                          <a:effectLst/>
                          <a:uLnTx/>
                          <a:uFillTx/>
                          <a:latin typeface="+mn-lt"/>
                          <a:ea typeface="+mn-ea"/>
                          <a:cs typeface="+mn-cs"/>
                        </a:rPr>
                        <a:t>Monte Carlo</a:t>
                      </a:r>
                      <a:r>
                        <a:rPr kumimoji="0" lang="zh-CN" altLang="en-US" sz="2000" b="0" i="0" u="none" strike="noStrike" kern="0" cap="none" spc="0" normalizeH="0" baseline="0" noProof="0" dirty="0" smtClean="0">
                          <a:ln>
                            <a:noFill/>
                          </a:ln>
                          <a:solidFill>
                            <a:srgbClr val="000000"/>
                          </a:solidFill>
                          <a:effectLst/>
                          <a:uLnTx/>
                          <a:uFillTx/>
                          <a:latin typeface="+mn-lt"/>
                          <a:ea typeface="+mn-ea"/>
                          <a:cs typeface="+mn-cs"/>
                        </a:rPr>
                        <a:t>、</a:t>
                      </a:r>
                      <a:r>
                        <a:rPr kumimoji="0" lang="en-US" altLang="zh-CN" sz="2000" b="0" i="0" u="none" strike="noStrike" kern="0" cap="none" spc="0" normalizeH="0" baseline="0" noProof="0" dirty="0" smtClean="0">
                          <a:ln>
                            <a:noFill/>
                          </a:ln>
                          <a:solidFill>
                            <a:srgbClr val="000000"/>
                          </a:solidFill>
                          <a:effectLst/>
                          <a:uLnTx/>
                          <a:uFillTx/>
                          <a:latin typeface="+mn-lt"/>
                          <a:ea typeface="+mn-ea"/>
                          <a:cs typeface="+mn-cs"/>
                        </a:rPr>
                        <a:t>FACT</a:t>
                      </a:r>
                      <a:r>
                        <a:rPr kumimoji="0" lang="zh-CN" altLang="en-US" sz="2000" b="0" i="0" u="none" strike="noStrike" kern="0" cap="none" spc="0" normalizeH="0" baseline="0" noProof="0" dirty="0" smtClean="0">
                          <a:ln>
                            <a:noFill/>
                          </a:ln>
                          <a:solidFill>
                            <a:srgbClr val="000000"/>
                          </a:solidFill>
                          <a:effectLst/>
                          <a:uLnTx/>
                          <a:uFillTx/>
                          <a:latin typeface="+mn-lt"/>
                          <a:ea typeface="+mn-ea"/>
                          <a:cs typeface="+mn-cs"/>
                        </a:rPr>
                        <a:t>、</a:t>
                      </a:r>
                      <a:r>
                        <a:rPr kumimoji="0" lang="en-US" altLang="zh-CN" sz="2000" b="0" i="0" u="none" strike="noStrike" kern="0" cap="none" spc="0" normalizeH="0" baseline="0" noProof="0" dirty="0" smtClean="0">
                          <a:ln>
                            <a:noFill/>
                          </a:ln>
                          <a:solidFill>
                            <a:srgbClr val="000000"/>
                          </a:solidFill>
                          <a:effectLst/>
                          <a:uLnTx/>
                          <a:uFillTx/>
                          <a:latin typeface="+mn-lt"/>
                          <a:ea typeface="+mn-ea"/>
                          <a:cs typeface="+mn-cs"/>
                        </a:rPr>
                        <a:t>MOAT[</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Morris M D,1991</a:t>
                      </a:r>
                      <a:r>
                        <a:rPr kumimoji="0" lang="en-US" altLang="zh-CN" sz="2000" b="0" i="0" u="none" strike="noStrike" kern="0" cap="none" spc="0" normalizeH="0" baseline="0" noProof="0" dirty="0" smtClean="0">
                          <a:ln>
                            <a:noFill/>
                          </a:ln>
                          <a:solidFill>
                            <a:srgbClr val="000000"/>
                          </a:solidFill>
                          <a:effectLst/>
                          <a:uLnTx/>
                          <a:uFillTx/>
                          <a:latin typeface="+mn-lt"/>
                          <a:ea typeface="+mn-ea"/>
                          <a:cs typeface="+mn-cs"/>
                        </a:rPr>
                        <a:t>]</a:t>
                      </a:r>
                      <a:endParaRPr kumimoji="0" lang="en-US" altLang="zh-CN" sz="2000" b="1" i="0" u="none" strike="noStrike" kern="1200" cap="none" spc="0" normalizeH="0" baseline="0" noProof="0" dirty="0" smtClean="0">
                        <a:ln>
                          <a:noFill/>
                        </a:ln>
                        <a:solidFill>
                          <a:schemeClr val="lt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2553101188"/>
                  </a:ext>
                </a:extLst>
              </a:tr>
              <a:tr h="792147">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0" dirty="0" smtClean="0"/>
                        <a:t>自适应采样：</a:t>
                      </a:r>
                      <a:r>
                        <a:rPr kumimoji="0" lang="en-US" altLang="zh-CN" sz="2000" b="0" i="0" u="none" strike="noStrike" kern="0" cap="none" spc="0" normalizeH="0" baseline="0" noProof="0" dirty="0" smtClean="0">
                          <a:ln>
                            <a:noFill/>
                          </a:ln>
                          <a:solidFill>
                            <a:srgbClr val="000000"/>
                          </a:solidFill>
                          <a:effectLst/>
                          <a:uLnTx/>
                          <a:uFillTx/>
                          <a:latin typeface="+mn-lt"/>
                          <a:ea typeface="+mn-ea"/>
                          <a:cs typeface="+mn-cs"/>
                        </a:rPr>
                        <a:t>MCMC[</a:t>
                      </a:r>
                      <a:r>
                        <a:rPr kumimoji="0" lang="en-US" altLang="zh-CN" sz="1800" b="0" i="0" u="none" strike="noStrike" kern="1200" cap="none" spc="0" normalizeH="0" baseline="0" noProof="0" dirty="0" err="1" smtClean="0">
                          <a:ln>
                            <a:noFill/>
                          </a:ln>
                          <a:solidFill>
                            <a:srgbClr val="0000FF"/>
                          </a:solidFill>
                          <a:effectLst/>
                          <a:uLnTx/>
                          <a:uFillTx/>
                          <a:latin typeface="Bell MT" panose="02020503060305020303" pitchFamily="18" charset="0"/>
                          <a:ea typeface="+mn-ea"/>
                          <a:cs typeface="+mn-cs"/>
                        </a:rPr>
                        <a:t>Blasone</a:t>
                      </a:r>
                      <a:r>
                        <a:rPr kumimoji="0" lang="en-US" altLang="zh-CN" sz="1800" b="0" i="0" u="none" strike="noStrike" kern="1200" cap="none" spc="0" normalizeH="0" baseline="0" noProof="0" dirty="0" smtClean="0">
                          <a:ln>
                            <a:noFill/>
                          </a:ln>
                          <a:solidFill>
                            <a:srgbClr val="0000FF"/>
                          </a:solidFill>
                          <a:effectLst/>
                          <a:uLnTx/>
                          <a:uFillTx/>
                          <a:latin typeface="Bell MT" panose="02020503060305020303" pitchFamily="18" charset="0"/>
                          <a:ea typeface="+mn-ea"/>
                          <a:cs typeface="+mn-cs"/>
                        </a:rPr>
                        <a:t> R S,2008</a:t>
                      </a:r>
                      <a:r>
                        <a:rPr kumimoji="0" lang="en-US" altLang="zh-CN" sz="2000" b="0" i="0" u="none" strike="noStrike" kern="1200" cap="none" spc="0" normalizeH="0" baseline="0" noProof="0" dirty="0" smtClean="0">
                          <a:ln>
                            <a:noFill/>
                          </a:ln>
                          <a:solidFill>
                            <a:srgbClr val="000000"/>
                          </a:solidFill>
                          <a:effectLst/>
                          <a:uLnTx/>
                          <a:uFillTx/>
                          <a:latin typeface="+mn-lt"/>
                          <a:ea typeface="+mn-ea"/>
                          <a:cs typeface="+mn-cs"/>
                        </a:rPr>
                        <a:t>]</a:t>
                      </a:r>
                      <a:r>
                        <a:rPr kumimoji="0" lang="zh-CN" altLang="en-US" sz="2000" b="0" i="0" u="none" strike="noStrike" kern="0" cap="none" spc="0" normalizeH="0" baseline="0" noProof="0" dirty="0" smtClean="0">
                          <a:ln>
                            <a:noFill/>
                          </a:ln>
                          <a:solidFill>
                            <a:srgbClr val="000000"/>
                          </a:solidFill>
                          <a:effectLst/>
                          <a:uLnTx/>
                          <a:uFillTx/>
                          <a:latin typeface="+mn-lt"/>
                          <a:ea typeface="+mn-ea"/>
                          <a:cs typeface="+mn-cs"/>
                        </a:rPr>
                        <a:t>，</a:t>
                      </a:r>
                      <a:r>
                        <a:rPr lang="zh-CN" altLang="en-US" sz="2000" dirty="0" smtClean="0"/>
                        <a:t>自适应</a:t>
                      </a:r>
                      <a:r>
                        <a:rPr lang="en-US" altLang="zh-CN" sz="2000" dirty="0" smtClean="0"/>
                        <a:t> Metropolis[</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Oleksandra,14</a:t>
                      </a:r>
                      <a:r>
                        <a:rPr lang="en-US" altLang="zh-CN" sz="2000" dirty="0" smtClean="0"/>
                        <a:t>]</a:t>
                      </a:r>
                      <a:endParaRPr lang="zh-CN" alt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505224735"/>
                  </a:ext>
                </a:extLst>
              </a:tr>
              <a:tr h="50896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000" b="1" i="0" kern="0" dirty="0" smtClean="0">
                        <a:effectLst>
                          <a:outerShdw blurRad="38100" dist="38100" dir="2700000" algn="tl">
                            <a:srgbClr val="000000">
                              <a:alpha val="43137"/>
                            </a:srgbClr>
                          </a:outerShdw>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i="0" kern="0" dirty="0" smtClean="0">
                          <a:effectLst>
                            <a:outerShdw blurRad="38100" dist="38100" dir="2700000" algn="tl">
                              <a:srgbClr val="000000">
                                <a:alpha val="43137"/>
                              </a:srgbClr>
                            </a:outerShdw>
                          </a:effectLst>
                        </a:rPr>
                        <a:t>敏感性</a:t>
                      </a:r>
                      <a:endParaRPr lang="en-US" altLang="zh-CN" sz="2000" b="1" i="0" kern="0" dirty="0" smtClean="0">
                        <a:effectLst>
                          <a:outerShdw blurRad="38100" dist="38100" dir="2700000" algn="tl">
                            <a:srgbClr val="000000">
                              <a:alpha val="43137"/>
                            </a:srgbClr>
                          </a:outerShdw>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i="0" kern="0" dirty="0" smtClean="0">
                          <a:effectLst>
                            <a:outerShdw blurRad="38100" dist="38100" dir="2700000" algn="tl">
                              <a:srgbClr val="000000">
                                <a:alpha val="43137"/>
                              </a:srgbClr>
                            </a:outerShdw>
                          </a:effectLst>
                        </a:rPr>
                        <a:t>分析</a:t>
                      </a:r>
                      <a:endParaRPr lang="en-US" altLang="zh-CN" sz="2000" b="1" i="0" kern="0" dirty="0" smtClean="0">
                        <a:effectLst>
                          <a:outerShdw blurRad="38100" dist="38100" dir="2700000" algn="tl">
                            <a:srgbClr val="000000">
                              <a:alpha val="43137"/>
                            </a:srgbClr>
                          </a:outerShdw>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zh-CN" altLang="en-US" sz="2000" kern="0" dirty="0" smtClean="0"/>
                        <a:t>静态敏感性分析：</a:t>
                      </a:r>
                      <a:r>
                        <a:rPr lang="en-US" altLang="zh-CN" sz="2000" kern="0" dirty="0" smtClean="0"/>
                        <a:t>Morris </a:t>
                      </a:r>
                      <a:r>
                        <a:rPr lang="en-US" altLang="zh-CN" sz="2000" dirty="0" smtClean="0"/>
                        <a:t>[</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J.Herman,2013</a:t>
                      </a:r>
                      <a:r>
                        <a:rPr lang="en-US" altLang="zh-CN" sz="2000" dirty="0" smtClean="0"/>
                        <a:t>]</a:t>
                      </a:r>
                      <a:r>
                        <a:rPr lang="en-US" altLang="zh-CN" sz="2000" kern="0" dirty="0" smtClean="0"/>
                        <a:t>, </a:t>
                      </a:r>
                      <a:r>
                        <a:rPr lang="en-US" altLang="zh-CN" sz="2000" kern="0" dirty="0" err="1" smtClean="0"/>
                        <a:t>Sobol</a:t>
                      </a:r>
                      <a:r>
                        <a:rPr lang="en-US" altLang="zh-CN" sz="2000" dirty="0" smtClean="0"/>
                        <a:t>’[</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Saltelli,2012</a:t>
                      </a:r>
                      <a:r>
                        <a:rPr lang="en-US" altLang="zh-CN" sz="2000" dirty="0" smtClean="0"/>
                        <a:t>]</a:t>
                      </a:r>
                      <a:endParaRPr lang="zh-CN" alt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2934563066"/>
                  </a:ext>
                </a:extLst>
              </a:tr>
              <a:tr h="440082">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0" dirty="0" smtClean="0"/>
                        <a:t>动态敏感性分析：</a:t>
                      </a:r>
                      <a:r>
                        <a:rPr lang="en-US" altLang="zh-CN" sz="2000" kern="0" dirty="0" smtClean="0"/>
                        <a:t>DASM[</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Xin Huang,2017</a:t>
                      </a:r>
                      <a:r>
                        <a:rPr lang="en-US" altLang="zh-CN" sz="2000" kern="0" dirty="0" smtClean="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3415108847"/>
                  </a:ext>
                </a:extLst>
              </a:tr>
              <a:tr h="51123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000" b="1" i="0" kern="0" dirty="0" smtClean="0">
                        <a:effectLst>
                          <a:outerShdw blurRad="38100" dist="38100" dir="2700000" algn="tl">
                            <a:srgbClr val="000000">
                              <a:alpha val="43137"/>
                            </a:srgbClr>
                          </a:outerShdw>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i="0" kern="0" dirty="0" smtClean="0">
                          <a:effectLst>
                            <a:outerShdw blurRad="38100" dist="38100" dir="2700000" algn="tl">
                              <a:srgbClr val="000000">
                                <a:alpha val="43137"/>
                              </a:srgbClr>
                            </a:outerShdw>
                          </a:effectLst>
                        </a:rPr>
                        <a:t>参数优化</a:t>
                      </a:r>
                      <a:endParaRPr lang="en-US" altLang="zh-CN" sz="2000" b="1" i="0" kern="0" dirty="0" smtClean="0">
                        <a:effectLst>
                          <a:outerShdw blurRad="38100" dist="38100" dir="2700000" algn="tl">
                            <a:srgbClr val="000000">
                              <a:alpha val="43137"/>
                            </a:srgbClr>
                          </a:outerShdw>
                        </a:effectLst>
                      </a:endParaRPr>
                    </a:p>
                    <a:p>
                      <a:pPr algn="ctr"/>
                      <a:endParaRPr lang="zh-CN" altLang="en-US" sz="2000" b="1" i="0" dirty="0">
                        <a:effectLst>
                          <a:outerShdw blurRad="38100" dist="38100" dir="2700000" algn="tl">
                            <a:srgbClr val="000000">
                              <a:alpha val="43137"/>
                            </a:srgbClr>
                          </a:outerShdw>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DE8"/>
                    </a:solidFill>
                  </a:tcPr>
                </a:tc>
                <a:tc>
                  <a:txBody>
                    <a:bodyPr/>
                    <a:lstStyle/>
                    <a:p>
                      <a:r>
                        <a:rPr lang="zh-CN" altLang="en-US" sz="2000" kern="0" dirty="0" smtClean="0"/>
                        <a:t>局部优化算法：</a:t>
                      </a:r>
                      <a:r>
                        <a:rPr lang="en-US" altLang="zh-CN" sz="2000" kern="0" dirty="0" smtClean="0"/>
                        <a:t>Downhill simplex[</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Severijns,2015</a:t>
                      </a:r>
                      <a:r>
                        <a:rPr lang="en-US" altLang="zh-CN" sz="2000" dirty="0" smtClean="0"/>
                        <a:t>]</a:t>
                      </a:r>
                      <a:r>
                        <a:rPr lang="en-US" altLang="zh-CN" sz="2000" kern="0" dirty="0" smtClean="0"/>
                        <a:t>, Powell</a:t>
                      </a:r>
                      <a:endParaRPr lang="zh-CN" alt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DE8"/>
                    </a:solidFill>
                  </a:tcPr>
                </a:tc>
                <a:extLst>
                  <a:ext uri="{0D108BD9-81ED-4DB2-BD59-A6C34878D82A}">
                    <a16:rowId xmlns:a16="http://schemas.microsoft.com/office/drawing/2014/main" val="3341419931"/>
                  </a:ext>
                </a:extLst>
              </a:tr>
              <a:tr h="576064">
                <a:tc vMerge="1">
                  <a:txBody>
                    <a:bodyPr/>
                    <a:lstStyle/>
                    <a:p>
                      <a:endParaRPr lang="zh-CN" altLang="en-US" dirty="0"/>
                    </a:p>
                  </a:txBody>
                  <a:tcPr/>
                </a:tc>
                <a:tc>
                  <a:txBody>
                    <a:bodyPr/>
                    <a:lstStyle/>
                    <a:p>
                      <a:r>
                        <a:rPr lang="zh-CN" altLang="en-US" sz="2000" kern="0" dirty="0" smtClean="0"/>
                        <a:t>全局优化算法：</a:t>
                      </a:r>
                      <a:r>
                        <a:rPr lang="en-US" altLang="zh-CN" sz="2000" kern="0" dirty="0" smtClean="0"/>
                        <a:t>PSO[</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Kennedy J,2011</a:t>
                      </a:r>
                      <a:r>
                        <a:rPr lang="en-US" altLang="zh-CN" sz="2000" kern="0" dirty="0" smtClean="0"/>
                        <a:t>] ,CMA-ES [</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Hansen N,2003</a:t>
                      </a:r>
                      <a:r>
                        <a:rPr lang="en-US" altLang="zh-CN" sz="2000" dirty="0" smtClean="0"/>
                        <a:t>]</a:t>
                      </a:r>
                      <a:endParaRPr lang="zh-CN" alt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DE8"/>
                    </a:solidFill>
                  </a:tcPr>
                </a:tc>
                <a:extLst>
                  <a:ext uri="{0D108BD9-81ED-4DB2-BD59-A6C34878D82A}">
                    <a16:rowId xmlns:a16="http://schemas.microsoft.com/office/drawing/2014/main" val="4101717922"/>
                  </a:ext>
                </a:extLst>
              </a:tr>
              <a:tr h="1144213">
                <a:tc>
                  <a:txBody>
                    <a:bodyPr/>
                    <a:lstStyle/>
                    <a:p>
                      <a:pPr algn="ctr"/>
                      <a:endParaRPr lang="en-US" altLang="zh-CN" sz="2000" b="1" i="0" dirty="0" smtClean="0">
                        <a:effectLst>
                          <a:outerShdw blurRad="38100" dist="38100" dir="2700000" algn="tl">
                            <a:srgbClr val="000000">
                              <a:alpha val="43137"/>
                            </a:srgbClr>
                          </a:outerShdw>
                        </a:effectLst>
                      </a:endParaRPr>
                    </a:p>
                    <a:p>
                      <a:pPr algn="ctr"/>
                      <a:r>
                        <a:rPr lang="zh-CN" altLang="en-US" sz="2000" b="1" i="0" dirty="0" smtClean="0">
                          <a:effectLst>
                            <a:outerShdw blurRad="38100" dist="38100" dir="2700000" algn="tl">
                              <a:srgbClr val="000000">
                                <a:alpha val="43137"/>
                              </a:srgbClr>
                            </a:outerShdw>
                          </a:effectLst>
                        </a:rPr>
                        <a:t>代理模式</a:t>
                      </a:r>
                      <a:endParaRPr lang="zh-CN" altLang="en-US" sz="2000" b="1" i="0" dirty="0">
                        <a:effectLst>
                          <a:outerShdw blurRad="38100" dist="38100" dir="2700000" algn="tl">
                            <a:srgbClr val="000000">
                              <a:alpha val="43137"/>
                            </a:srgbClr>
                          </a:outerShdw>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lvl="0"/>
                      <a:r>
                        <a:rPr lang="zh-CN" altLang="en-US" sz="2000" dirty="0" smtClean="0"/>
                        <a:t>基础代理模式：多项式，</a:t>
                      </a:r>
                      <a:r>
                        <a:rPr lang="en-US" altLang="zh-CN" sz="2000" dirty="0" smtClean="0"/>
                        <a:t>Kriging [</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Wang,2014</a:t>
                      </a:r>
                      <a:r>
                        <a:rPr lang="en-US" altLang="zh-CN" sz="2000" dirty="0" smtClean="0"/>
                        <a:t>]</a:t>
                      </a:r>
                    </a:p>
                    <a:p>
                      <a:pPr lvl="0"/>
                      <a:r>
                        <a:rPr lang="zh-CN" altLang="en-US" sz="2000" dirty="0" smtClean="0"/>
                        <a:t>径向基函数</a:t>
                      </a:r>
                      <a:r>
                        <a:rPr lang="en-US" altLang="zh-CN" sz="2000" dirty="0" smtClean="0"/>
                        <a:t>[</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Mugunthan,2005</a:t>
                      </a:r>
                      <a:r>
                        <a:rPr lang="en-US" altLang="zh-CN" sz="2000" dirty="0" smtClean="0"/>
                        <a:t>]</a:t>
                      </a:r>
                      <a:r>
                        <a:rPr lang="zh-CN" altLang="en-US" sz="2000" dirty="0" smtClean="0"/>
                        <a:t>，</a:t>
                      </a:r>
                      <a:r>
                        <a:rPr lang="en-US" altLang="zh-CN" sz="2000" dirty="0" smtClean="0"/>
                        <a:t>MARS[</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Gan,2015</a:t>
                      </a:r>
                      <a:r>
                        <a:rPr lang="en-US" altLang="zh-CN" sz="20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深度学习代理模式：</a:t>
                      </a:r>
                      <a:r>
                        <a:rPr lang="en-US" altLang="zh-CN" sz="2000" dirty="0" smtClean="0"/>
                        <a:t>DBN</a:t>
                      </a:r>
                      <a:r>
                        <a:rPr lang="zh-CN" altLang="en-US" sz="2000" dirty="0" smtClean="0"/>
                        <a:t>卷积神经网络</a:t>
                      </a:r>
                      <a:r>
                        <a:rPr lang="en-US" altLang="zh-CN" sz="2000" dirty="0" smtClean="0"/>
                        <a:t>[</a:t>
                      </a:r>
                      <a:r>
                        <a:rPr kumimoji="0" lang="en-US" altLang="zh-CN" sz="1800" b="0" i="0" u="none" strike="noStrike" kern="1200" cap="none" spc="0" normalizeH="0" baseline="0" dirty="0" err="1" smtClean="0">
                          <a:ln>
                            <a:noFill/>
                          </a:ln>
                          <a:solidFill>
                            <a:srgbClr val="0000FF"/>
                          </a:solidFill>
                          <a:effectLst/>
                          <a:uLnTx/>
                          <a:uFillTx/>
                          <a:latin typeface="Bell MT" panose="02020503060305020303" pitchFamily="18" charset="0"/>
                          <a:ea typeface="+mn-ea"/>
                          <a:cs typeface="+mn-cs"/>
                        </a:rPr>
                        <a:t>Yunjie</a:t>
                      </a:r>
                      <a:r>
                        <a:rPr kumimoji="0" lang="en-US" altLang="zh-CN" sz="1800" b="0" i="0" u="none" strike="noStrike" kern="1200" cap="none" spc="0" normalizeH="0" baseline="0" dirty="0" smtClean="0">
                          <a:ln>
                            <a:noFill/>
                          </a:ln>
                          <a:solidFill>
                            <a:srgbClr val="0000FF"/>
                          </a:solidFill>
                          <a:effectLst/>
                          <a:uLnTx/>
                          <a:uFillTx/>
                          <a:latin typeface="Bell MT" panose="02020503060305020303" pitchFamily="18" charset="0"/>
                          <a:ea typeface="+mn-ea"/>
                          <a:cs typeface="+mn-cs"/>
                        </a:rPr>
                        <a:t> Liu,2016</a:t>
                      </a:r>
                      <a:r>
                        <a:rPr lang="en-US" altLang="zh-CN" sz="2000" dirty="0" smtClean="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26194055"/>
                  </a:ext>
                </a:extLst>
              </a:tr>
            </a:tbl>
          </a:graphicData>
        </a:graphic>
      </p:graphicFrame>
      <p:sp>
        <p:nvSpPr>
          <p:cNvPr id="5"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2.1</a:t>
            </a:r>
            <a:r>
              <a:rPr lang="en-US" altLang="zh-CN" kern="0" dirty="0" smtClean="0">
                <a:latin typeface="Arial Black" panose="020B0A04020102020204" pitchFamily="34" charset="0"/>
              </a:rPr>
              <a:t> </a:t>
            </a:r>
            <a:r>
              <a:rPr lang="zh-CN" altLang="en-US" kern="0" dirty="0">
                <a:latin typeface="Arial Black" panose="020B0A04020102020204" pitchFamily="34" charset="0"/>
              </a:rPr>
              <a:t>参数不确定性方法研究现状</a:t>
            </a:r>
          </a:p>
        </p:txBody>
      </p:sp>
    </p:spTree>
    <p:extLst>
      <p:ext uri="{BB962C8B-B14F-4D97-AF65-F5344CB8AC3E}">
        <p14:creationId xmlns:p14="http://schemas.microsoft.com/office/powerpoint/2010/main" val="2993243196"/>
      </p:ext>
    </p:extLst>
  </p:cSld>
  <p:clrMapOvr>
    <a:masterClrMapping/>
  </p:clrMapOvr>
  <mc:AlternateContent xmlns:mc="http://schemas.openxmlformats.org/markup-compatibility/2006" xmlns:p14="http://schemas.microsoft.com/office/powerpoint/2010/main">
    <mc:Choice Requires="p14">
      <p:transition spd="slow" p14:dur="2000" advTm="101769"/>
    </mc:Choice>
    <mc:Fallback xmlns="">
      <p:transition spd="slow" advTm="10176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4" name="图片 3"/>
          <p:cNvPicPr>
            <a:picLocks noChangeAspect="1"/>
          </p:cNvPicPr>
          <p:nvPr/>
        </p:nvPicPr>
        <p:blipFill>
          <a:blip r:embed="rId2"/>
          <a:stretch>
            <a:fillRect/>
          </a:stretch>
        </p:blipFill>
        <p:spPr>
          <a:xfrm>
            <a:off x="1083914" y="1344538"/>
            <a:ext cx="6440414" cy="4691419"/>
          </a:xfrm>
          <a:prstGeom prst="rect">
            <a:avLst/>
          </a:prstGeom>
        </p:spPr>
      </p:pic>
      <p:sp>
        <p:nvSpPr>
          <p:cNvPr id="5" name="文本框 4"/>
          <p:cNvSpPr txBox="1"/>
          <p:nvPr/>
        </p:nvSpPr>
        <p:spPr>
          <a:xfrm>
            <a:off x="5796136" y="6021288"/>
            <a:ext cx="3600400" cy="369332"/>
          </a:xfrm>
          <a:prstGeom prst="rect">
            <a:avLst/>
          </a:prstGeom>
          <a:noFill/>
        </p:spPr>
        <p:txBody>
          <a:bodyPr wrap="square" rtlCol="0">
            <a:spAutoFit/>
          </a:bodyPr>
          <a:lstStyle/>
          <a:p>
            <a:r>
              <a:rPr lang="en-US" altLang="zh-CN" dirty="0">
                <a:solidFill>
                  <a:srgbClr val="0000FF"/>
                </a:solidFill>
                <a:latin typeface="Bell MT" panose="02020503060305020303" pitchFamily="18" charset="0"/>
              </a:rPr>
              <a:t>Roberta-Serena </a:t>
            </a:r>
            <a:r>
              <a:rPr lang="en-US" altLang="zh-CN" dirty="0" smtClean="0">
                <a:solidFill>
                  <a:srgbClr val="0000FF"/>
                </a:solidFill>
                <a:latin typeface="Bell MT" panose="02020503060305020303" pitchFamily="18" charset="0"/>
              </a:rPr>
              <a:t>Blasone,2007</a:t>
            </a:r>
            <a:endParaRPr lang="zh-CN" altLang="en-US" dirty="0">
              <a:solidFill>
                <a:srgbClr val="0000FF"/>
              </a:solidFill>
              <a:latin typeface="Bell MT" panose="02020503060305020303" pitchFamily="18" charset="0"/>
            </a:endParaRPr>
          </a:p>
        </p:txBody>
      </p:sp>
      <p:sp>
        <p:nvSpPr>
          <p:cNvPr id="6"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2.1</a:t>
            </a:r>
            <a:r>
              <a:rPr lang="en-US" altLang="zh-CN" kern="0" dirty="0" smtClean="0">
                <a:latin typeface="Arial Black" panose="020B0A04020102020204" pitchFamily="34" charset="0"/>
              </a:rPr>
              <a:t> </a:t>
            </a:r>
            <a:r>
              <a:rPr lang="zh-CN" altLang="en-US" kern="0" dirty="0">
                <a:latin typeface="Arial Black" panose="020B0A04020102020204" pitchFamily="34" charset="0"/>
              </a:rPr>
              <a:t>参数不确定性方法研究现状</a:t>
            </a:r>
          </a:p>
        </p:txBody>
      </p:sp>
      <p:sp>
        <p:nvSpPr>
          <p:cNvPr id="7" name="矩形 6"/>
          <p:cNvSpPr/>
          <p:nvPr/>
        </p:nvSpPr>
        <p:spPr>
          <a:xfrm>
            <a:off x="84344" y="944428"/>
            <a:ext cx="8439555" cy="400110"/>
          </a:xfrm>
          <a:prstGeom prst="rect">
            <a:avLst/>
          </a:prstGeom>
        </p:spPr>
        <p:txBody>
          <a:bodyPr wrap="square">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  利用</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MCMC</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获取参数的后验分布</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39704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a:t>
            </a:fld>
            <a:endParaRPr lang="zh-CN" altLang="en-US"/>
          </a:p>
        </p:txBody>
      </p:sp>
      <p:pic>
        <p:nvPicPr>
          <p:cNvPr id="3" name="图片 2"/>
          <p:cNvPicPr>
            <a:picLocks noChangeAspect="1"/>
          </p:cNvPicPr>
          <p:nvPr/>
        </p:nvPicPr>
        <p:blipFill>
          <a:blip r:embed="rId2"/>
          <a:stretch>
            <a:fillRect/>
          </a:stretch>
        </p:blipFill>
        <p:spPr>
          <a:xfrm>
            <a:off x="893524" y="1315366"/>
            <a:ext cx="7278876" cy="4777930"/>
          </a:xfrm>
          <a:prstGeom prst="rect">
            <a:avLst/>
          </a:prstGeom>
        </p:spPr>
      </p:pic>
      <p:sp>
        <p:nvSpPr>
          <p:cNvPr id="4" name="文本框 3"/>
          <p:cNvSpPr txBox="1"/>
          <p:nvPr/>
        </p:nvSpPr>
        <p:spPr>
          <a:xfrm>
            <a:off x="7020272" y="5963441"/>
            <a:ext cx="3600400" cy="369332"/>
          </a:xfrm>
          <a:prstGeom prst="rect">
            <a:avLst/>
          </a:prstGeom>
          <a:noFill/>
        </p:spPr>
        <p:txBody>
          <a:bodyPr wrap="square" rtlCol="0">
            <a:spAutoFit/>
          </a:bodyPr>
          <a:lstStyle/>
          <a:p>
            <a:r>
              <a:rPr lang="en-US" altLang="zh-CN" dirty="0" smtClean="0">
                <a:solidFill>
                  <a:srgbClr val="0000FF"/>
                </a:solidFill>
                <a:latin typeface="Bell MT" panose="02020503060305020303" pitchFamily="18" charset="0"/>
              </a:rPr>
              <a:t>Tao Zhang,2015</a:t>
            </a:r>
            <a:endParaRPr lang="zh-CN" altLang="en-US" dirty="0">
              <a:solidFill>
                <a:srgbClr val="0000FF"/>
              </a:solidFill>
              <a:latin typeface="Bell MT" panose="02020503060305020303" pitchFamily="18" charset="0"/>
            </a:endParaRPr>
          </a:p>
        </p:txBody>
      </p:sp>
      <p:sp>
        <p:nvSpPr>
          <p:cNvPr id="5"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2.1</a:t>
            </a:r>
            <a:r>
              <a:rPr lang="en-US" altLang="zh-CN" kern="0" dirty="0" smtClean="0">
                <a:latin typeface="Arial Black" panose="020B0A04020102020204" pitchFamily="34" charset="0"/>
              </a:rPr>
              <a:t> </a:t>
            </a:r>
            <a:r>
              <a:rPr lang="zh-CN" altLang="en-US" kern="0" dirty="0">
                <a:latin typeface="Arial Black" panose="020B0A04020102020204" pitchFamily="34" charset="0"/>
              </a:rPr>
              <a:t>参数不确定性方法研究现状</a:t>
            </a:r>
          </a:p>
        </p:txBody>
      </p:sp>
      <p:sp>
        <p:nvSpPr>
          <p:cNvPr id="6" name="矩形 5"/>
          <p:cNvSpPr/>
          <p:nvPr/>
        </p:nvSpPr>
        <p:spPr>
          <a:xfrm>
            <a:off x="84344" y="944428"/>
            <a:ext cx="8439555" cy="400110"/>
          </a:xfrm>
          <a:prstGeom prst="rect">
            <a:avLst/>
          </a:prstGeom>
        </p:spPr>
        <p:txBody>
          <a:bodyPr wrap="square">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  采样</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敏感性分析方法</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优化算法的参数校准流程</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2016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3" name="图片 2"/>
          <p:cNvPicPr>
            <a:picLocks noChangeAspect="1"/>
          </p:cNvPicPr>
          <p:nvPr/>
        </p:nvPicPr>
        <p:blipFill>
          <a:blip r:embed="rId2"/>
          <a:stretch>
            <a:fillRect/>
          </a:stretch>
        </p:blipFill>
        <p:spPr>
          <a:xfrm>
            <a:off x="27242" y="1102117"/>
            <a:ext cx="4416881" cy="3528392"/>
          </a:xfrm>
          <a:prstGeom prst="rect">
            <a:avLst/>
          </a:prstGeom>
        </p:spPr>
      </p:pic>
      <p:pic>
        <p:nvPicPr>
          <p:cNvPr id="4" name="图片 3"/>
          <p:cNvPicPr>
            <a:picLocks noChangeAspect="1"/>
          </p:cNvPicPr>
          <p:nvPr/>
        </p:nvPicPr>
        <p:blipFill>
          <a:blip r:embed="rId3"/>
          <a:stretch>
            <a:fillRect/>
          </a:stretch>
        </p:blipFill>
        <p:spPr>
          <a:xfrm>
            <a:off x="4283968" y="905111"/>
            <a:ext cx="4677405" cy="4248472"/>
          </a:xfrm>
          <a:prstGeom prst="rect">
            <a:avLst/>
          </a:prstGeom>
        </p:spPr>
      </p:pic>
      <p:sp>
        <p:nvSpPr>
          <p:cNvPr id="7"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2.1</a:t>
            </a:r>
            <a:r>
              <a:rPr lang="en-US" altLang="zh-CN" kern="0" dirty="0" smtClean="0">
                <a:latin typeface="Arial Black" panose="020B0A04020102020204" pitchFamily="34" charset="0"/>
              </a:rPr>
              <a:t> </a:t>
            </a:r>
            <a:r>
              <a:rPr lang="zh-CN" altLang="en-US" kern="0" dirty="0">
                <a:latin typeface="Arial Black" panose="020B0A04020102020204" pitchFamily="34" charset="0"/>
              </a:rPr>
              <a:t>参数不确定性方法研究现状</a:t>
            </a:r>
          </a:p>
        </p:txBody>
      </p:sp>
      <p:sp>
        <p:nvSpPr>
          <p:cNvPr id="8" name="文本框 7"/>
          <p:cNvSpPr txBox="1"/>
          <p:nvPr/>
        </p:nvSpPr>
        <p:spPr>
          <a:xfrm>
            <a:off x="-252536" y="5142606"/>
            <a:ext cx="9433047" cy="1015663"/>
          </a:xfrm>
          <a:prstGeom prst="rect">
            <a:avLst/>
          </a:prstGeom>
          <a:noFill/>
        </p:spPr>
        <p:txBody>
          <a:bodyPr wrap="square" rtlCol="0">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在耦合模拟中，辐射平衡</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有</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1W/m2</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的偏差就会导致全球平均地表温度</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改变</a:t>
            </a:r>
            <a:endPar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endParaRPr>
          </a:p>
          <a:p>
            <a:pPr algn="ct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0.5~1.5K[</a:t>
            </a:r>
            <a:r>
              <a:rPr lang="en-US" altLang="zh-CN" sz="2000" dirty="0" smtClean="0">
                <a:solidFill>
                  <a:srgbClr val="0000FF"/>
                </a:solidFill>
                <a:latin typeface="Bell MT" panose="02020503060305020303" pitchFamily="18" charset="0"/>
              </a:rPr>
              <a:t>Hourdin.F,2017</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sz="2000" baseline="30000" dirty="0">
              <a:latin typeface="Arial" panose="020B0604020202020204" pitchFamily="34" charset="0"/>
              <a:cs typeface="Arial" panose="020B0604020202020204" pitchFamily="34" charset="0"/>
            </a:endParaRPr>
          </a:p>
          <a:p>
            <a:pPr algn="ctr"/>
            <a:endParaRPr lang="zh-CN" altLang="en-US"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折角形 8"/>
          <p:cNvSpPr/>
          <p:nvPr/>
        </p:nvSpPr>
        <p:spPr>
          <a:xfrm>
            <a:off x="245280" y="5805264"/>
            <a:ext cx="8712968" cy="504055"/>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问题</a:t>
            </a:r>
            <a:r>
              <a:rPr lang="zh-CN" altLang="en-US" sz="2000" b="1" dirty="0">
                <a:solidFill>
                  <a:srgbClr val="FF0000"/>
                </a:solidFill>
              </a:rPr>
              <a:t>：校准参数算法中未考虑气候模式必须要满足的物理机理</a:t>
            </a:r>
          </a:p>
        </p:txBody>
      </p:sp>
    </p:spTree>
    <p:extLst>
      <p:ext uri="{BB962C8B-B14F-4D97-AF65-F5344CB8AC3E}">
        <p14:creationId xmlns:p14="http://schemas.microsoft.com/office/powerpoint/2010/main" val="177440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07504" y="836712"/>
            <a:ext cx="9108504"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2"/>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3"/>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4"/>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5"/>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9pPr>
          </a:lstStyle>
          <a:p>
            <a:pPr marL="0" indent="0">
              <a:buNone/>
            </a:pPr>
            <a:endParaRPr lang="en-US" altLang="zh-CN" sz="2000" dirty="0">
              <a:latin typeface="Arial" panose="020B0604020202020204" pitchFamily="34" charset="0"/>
            </a:endParaRPr>
          </a:p>
          <a:p>
            <a:r>
              <a:rPr lang="zh-CN" altLang="en-US" dirty="0" smtClean="0"/>
              <a:t>研究目标</a:t>
            </a:r>
            <a:endParaRPr lang="en-US" altLang="zh-CN" dirty="0" smtClean="0"/>
          </a:p>
          <a:p>
            <a:pPr lvl="1"/>
            <a:r>
              <a:rPr lang="zh-CN" altLang="en-US" sz="2000" dirty="0" smtClean="0">
                <a:latin typeface="Arial" panose="020B0604020202020204" pitchFamily="34" charset="0"/>
              </a:rPr>
              <a:t>在满足地球系统模式必须满足的物理机理下，</a:t>
            </a:r>
            <a:r>
              <a:rPr lang="zh-CN" altLang="en-US" sz="2000" dirty="0">
                <a:latin typeface="Arial" panose="020B0604020202020204" pitchFamily="34" charset="0"/>
              </a:rPr>
              <a:t>对气候模式</a:t>
            </a:r>
            <a:r>
              <a:rPr lang="zh-CN" altLang="en-US" sz="2000" dirty="0" smtClean="0">
                <a:latin typeface="Arial" panose="020B0604020202020204" pitchFamily="34" charset="0"/>
              </a:rPr>
              <a:t>进行参数校准。</a:t>
            </a:r>
            <a:endParaRPr lang="en-US" altLang="zh-CN" sz="2000" dirty="0">
              <a:latin typeface="Arial" panose="020B0604020202020204" pitchFamily="34" charset="0"/>
            </a:endParaRPr>
          </a:p>
          <a:p>
            <a:r>
              <a:rPr lang="zh-CN" altLang="en-US" dirty="0" smtClean="0"/>
              <a:t>研究方法</a:t>
            </a:r>
            <a:endParaRPr lang="en-US" altLang="zh-CN" dirty="0" smtClean="0"/>
          </a:p>
          <a:p>
            <a:pPr lvl="1"/>
            <a:r>
              <a:rPr lang="zh-CN" altLang="en-US" sz="2000" dirty="0">
                <a:latin typeface="Arial" panose="020B0604020202020204" pitchFamily="34" charset="0"/>
              </a:rPr>
              <a:t>将模式的综合模拟性能作为评价指标，对不确定性参数</a:t>
            </a:r>
            <a:r>
              <a:rPr lang="zh-CN" altLang="en-US" sz="2000" dirty="0" smtClean="0">
                <a:latin typeface="Arial" panose="020B0604020202020204" pitchFamily="34" charset="0"/>
              </a:rPr>
              <a:t>进行</a:t>
            </a:r>
            <a:r>
              <a:rPr lang="zh-CN" altLang="en-US" sz="2000" dirty="0">
                <a:latin typeface="Arial" panose="020B0604020202020204" pitchFamily="34" charset="0"/>
              </a:rPr>
              <a:t>优化</a:t>
            </a:r>
            <a:r>
              <a:rPr lang="zh-CN" altLang="en-US" sz="2000" dirty="0" smtClean="0">
                <a:latin typeface="Arial" panose="020B0604020202020204" pitchFamily="34" charset="0"/>
              </a:rPr>
              <a:t>；</a:t>
            </a:r>
            <a:endParaRPr lang="en-US" altLang="zh-CN" sz="2000" dirty="0" smtClean="0">
              <a:latin typeface="Arial" panose="020B0604020202020204" pitchFamily="34" charset="0"/>
            </a:endParaRPr>
          </a:p>
          <a:p>
            <a:pPr lvl="1"/>
            <a:r>
              <a:rPr lang="zh-CN" altLang="en-US" sz="2000" dirty="0" smtClean="0">
                <a:latin typeface="Arial" panose="020B0604020202020204" pitchFamily="34" charset="0"/>
              </a:rPr>
              <a:t>将物理机理的限制作为优化</a:t>
            </a:r>
            <a:r>
              <a:rPr lang="zh-CN" altLang="en-US" sz="2000" dirty="0">
                <a:latin typeface="Arial" panose="020B0604020202020204" pitchFamily="34" charset="0"/>
              </a:rPr>
              <a:t>算法的</a:t>
            </a:r>
            <a:r>
              <a:rPr lang="zh-CN" altLang="en-US" sz="2000" dirty="0" smtClean="0">
                <a:latin typeface="Arial" panose="020B0604020202020204" pitchFamily="34" charset="0"/>
              </a:rPr>
              <a:t>约束条件，设计有约束优化算法</a:t>
            </a:r>
            <a:endParaRPr lang="en-US" altLang="zh-CN" sz="2000" dirty="0">
              <a:latin typeface="Arial" panose="020B0604020202020204" pitchFamily="34" charset="0"/>
            </a:endParaRPr>
          </a:p>
          <a:p>
            <a:r>
              <a:rPr lang="zh-CN" altLang="en-US" dirty="0" smtClean="0"/>
              <a:t>研究难点</a:t>
            </a:r>
            <a:endParaRPr lang="en-US" altLang="zh-CN" dirty="0" smtClean="0"/>
          </a:p>
          <a:p>
            <a:pPr lvl="1"/>
            <a:r>
              <a:rPr lang="zh-CN" altLang="en-US" sz="2000" dirty="0" smtClean="0">
                <a:latin typeface="Arial" panose="020B0604020202020204" pitchFamily="34" charset="0"/>
              </a:rPr>
              <a:t>在复杂的地球系统模式上评估有约束优化算法的性能</a:t>
            </a:r>
            <a:endParaRPr lang="en-US" altLang="zh-CN" sz="2000" dirty="0" smtClean="0">
              <a:latin typeface="Arial" panose="020B0604020202020204" pitchFamily="34" charset="0"/>
            </a:endParaRPr>
          </a:p>
          <a:p>
            <a:pPr lvl="1"/>
            <a:r>
              <a:rPr lang="zh-CN" altLang="en-US" sz="2000" dirty="0" smtClean="0">
                <a:latin typeface="Arial" panose="020B0604020202020204" pitchFamily="34" charset="0"/>
              </a:rPr>
              <a:t>针对地球系统模式的高效有约束优化算法的设计</a:t>
            </a:r>
            <a:endParaRPr lang="en-US" altLang="zh-CN" dirty="0"/>
          </a:p>
          <a:p>
            <a:pPr marL="0" indent="0">
              <a:buNone/>
            </a:pPr>
            <a:endParaRPr lang="en-US" altLang="zh-CN" dirty="0" smtClean="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19</a:t>
            </a:fld>
            <a:endParaRPr lang="zh-CN" altLang="en-US"/>
          </a:p>
        </p:txBody>
      </p:sp>
      <p:sp>
        <p:nvSpPr>
          <p:cNvPr id="3" name="标题 1"/>
          <p:cNvSpPr txBox="1"/>
          <p:nvPr/>
        </p:nvSpPr>
        <p:spPr>
          <a:xfrm>
            <a:off x="899592" y="44624"/>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2.1</a:t>
            </a:r>
            <a:r>
              <a:rPr lang="en-US" altLang="zh-CN" kern="0" dirty="0">
                <a:latin typeface="Arial Black" panose="020B0A04020102020204" pitchFamily="34" charset="0"/>
              </a:rPr>
              <a:t> </a:t>
            </a:r>
            <a:r>
              <a:rPr lang="zh-CN" altLang="en-US" sz="2800" kern="0" dirty="0" smtClean="0">
                <a:latin typeface="Arial Black" panose="020B0A04020102020204" pitchFamily="34" charset="0"/>
              </a:rPr>
              <a:t>面向气候预测的高效的参数校准方案</a:t>
            </a:r>
            <a:endParaRPr lang="zh-CN" altLang="en-US" sz="2800" kern="0" dirty="0">
              <a:latin typeface="Arial Black" panose="020B0A04020102020204" pitchFamily="34" charset="0"/>
            </a:endParaRPr>
          </a:p>
        </p:txBody>
      </p:sp>
    </p:spTree>
    <p:extLst>
      <p:ext uri="{BB962C8B-B14F-4D97-AF65-F5344CB8AC3E}">
        <p14:creationId xmlns:p14="http://schemas.microsoft.com/office/powerpoint/2010/main" val="3893743976"/>
      </p:ext>
    </p:extLst>
  </p:cSld>
  <p:clrMapOvr>
    <a:masterClrMapping/>
  </p:clrMapOvr>
  <mc:AlternateContent xmlns:mc="http://schemas.openxmlformats.org/markup-compatibility/2006" xmlns:p14="http://schemas.microsoft.com/office/powerpoint/2010/main">
    <mc:Choice Requires="p14">
      <p:transition spd="slow" p14:dur="2000" advTm="70548"/>
    </mc:Choice>
    <mc:Fallback xmlns="">
      <p:transition spd="slow" advTm="705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a:xfrm>
            <a:off x="549108" y="1196752"/>
            <a:ext cx="8579855" cy="6264696"/>
          </a:xfrm>
        </p:spPr>
        <p:txBody>
          <a:bodyPr/>
          <a:lstStyle/>
          <a:p>
            <a:r>
              <a:rPr lang="en-US" altLang="zh-CN" sz="3200" b="1" dirty="0" smtClean="0"/>
              <a:t>1. </a:t>
            </a:r>
            <a:r>
              <a:rPr lang="zh-CN" altLang="en-US" sz="3200" b="1" dirty="0" smtClean="0"/>
              <a:t>研究背景及意义</a:t>
            </a:r>
            <a:endParaRPr lang="en-US" altLang="zh-CN" sz="3200" b="1" dirty="0" smtClean="0"/>
          </a:p>
          <a:p>
            <a:pPr lvl="1"/>
            <a:r>
              <a:rPr lang="zh-CN" altLang="en-US" sz="2800" dirty="0" smtClean="0"/>
              <a:t>气候</a:t>
            </a:r>
            <a:r>
              <a:rPr lang="zh-CN" altLang="en-US" sz="2800" dirty="0"/>
              <a:t>预测</a:t>
            </a:r>
            <a:r>
              <a:rPr lang="zh-CN" altLang="en-US" sz="2800" dirty="0" smtClean="0"/>
              <a:t>与地球系统模式</a:t>
            </a:r>
            <a:endParaRPr lang="en-US" altLang="zh-CN" sz="2800" dirty="0" smtClean="0"/>
          </a:p>
          <a:p>
            <a:pPr lvl="1"/>
            <a:r>
              <a:rPr lang="zh-CN" altLang="en-US" sz="2800" dirty="0" smtClean="0"/>
              <a:t>气候预测的不确定性</a:t>
            </a:r>
            <a:endParaRPr lang="en-US" altLang="zh-CN" sz="2800" dirty="0"/>
          </a:p>
          <a:p>
            <a:pPr lvl="1"/>
            <a:r>
              <a:rPr lang="zh-CN" altLang="en-US" sz="2800" dirty="0" smtClean="0"/>
              <a:t>参数不确定性分析方法</a:t>
            </a:r>
            <a:endParaRPr lang="en-US" altLang="zh-CN" sz="2800" dirty="0" smtClean="0"/>
          </a:p>
          <a:p>
            <a:pPr lvl="1"/>
            <a:r>
              <a:rPr lang="zh-CN" altLang="en-US" sz="2800" dirty="0" smtClean="0"/>
              <a:t>初值不确定性分析方法</a:t>
            </a:r>
            <a:endParaRPr lang="en-US" altLang="zh-CN" sz="2800" dirty="0" smtClean="0"/>
          </a:p>
          <a:p>
            <a:r>
              <a:rPr lang="en-US" altLang="zh-CN" sz="3200" dirty="0" smtClean="0">
                <a:solidFill>
                  <a:schemeClr val="bg2"/>
                </a:solidFill>
              </a:rPr>
              <a:t>2</a:t>
            </a:r>
            <a:r>
              <a:rPr lang="en-US" altLang="zh-CN" sz="3200" dirty="0">
                <a:solidFill>
                  <a:schemeClr val="bg2"/>
                </a:solidFill>
              </a:rPr>
              <a:t>. </a:t>
            </a:r>
            <a:r>
              <a:rPr lang="zh-CN" altLang="en-US" sz="3200" dirty="0" smtClean="0">
                <a:solidFill>
                  <a:schemeClr val="bg2"/>
                </a:solidFill>
              </a:rPr>
              <a:t>研究内容及相关工作</a:t>
            </a:r>
            <a:endParaRPr lang="en-US" altLang="zh-CN" sz="3200" dirty="0">
              <a:solidFill>
                <a:schemeClr val="bg2"/>
              </a:solidFill>
            </a:endParaRPr>
          </a:p>
          <a:p>
            <a:r>
              <a:rPr lang="en-US" altLang="zh-CN" sz="3200" dirty="0" smtClean="0">
                <a:solidFill>
                  <a:schemeClr val="bg2"/>
                </a:solidFill>
              </a:rPr>
              <a:t>3</a:t>
            </a:r>
            <a:r>
              <a:rPr lang="en-US" altLang="zh-CN" sz="3200" dirty="0">
                <a:solidFill>
                  <a:schemeClr val="bg2"/>
                </a:solidFill>
              </a:rPr>
              <a:t>. </a:t>
            </a:r>
            <a:r>
              <a:rPr lang="zh-CN" altLang="en-US" sz="3200" dirty="0" smtClean="0">
                <a:solidFill>
                  <a:schemeClr val="bg2"/>
                </a:solidFill>
              </a:rPr>
              <a:t>研究基础与进度安排</a:t>
            </a:r>
            <a:endParaRPr lang="en-US" altLang="zh-CN" sz="3200" dirty="0">
              <a:solidFill>
                <a:schemeClr val="bg2"/>
              </a:solidFill>
            </a:endParaRPr>
          </a:p>
        </p:txBody>
      </p:sp>
      <p:sp>
        <p:nvSpPr>
          <p:cNvPr id="4" name="灯片编号占位符 3"/>
          <p:cNvSpPr>
            <a:spLocks noGrp="1"/>
          </p:cNvSpPr>
          <p:nvPr>
            <p:ph type="sldNum" sz="quarter" idx="11"/>
          </p:nvPr>
        </p:nvSpPr>
        <p:spPr/>
        <p:txBody>
          <a:bodyPr/>
          <a:lstStyle/>
          <a:p>
            <a:fld id="{0C913308-F349-4B6D-A68A-DD1791B4A57B}"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577"/>
    </mc:Choice>
    <mc:Fallback xmlns="">
      <p:transition spd="slow" advTm="57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5536" y="980728"/>
            <a:ext cx="8248401" cy="48245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20</a:t>
            </a:fld>
            <a:endParaRPr lang="zh-CN" altLang="en-US" dirty="0"/>
          </a:p>
        </p:txBody>
      </p:sp>
      <p:sp>
        <p:nvSpPr>
          <p:cNvPr id="5" name="流程图: 文档 4"/>
          <p:cNvSpPr/>
          <p:nvPr/>
        </p:nvSpPr>
        <p:spPr>
          <a:xfrm>
            <a:off x="970310" y="1268760"/>
            <a:ext cx="3456384" cy="2088232"/>
          </a:xfrm>
          <a:prstGeom prst="flowChartDocumen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流程图: 文档 5"/>
          <p:cNvSpPr/>
          <p:nvPr/>
        </p:nvSpPr>
        <p:spPr>
          <a:xfrm>
            <a:off x="5076056" y="2529410"/>
            <a:ext cx="3240360" cy="1835694"/>
          </a:xfrm>
          <a:prstGeom prst="flowChartDocumen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文档 6"/>
          <p:cNvSpPr/>
          <p:nvPr/>
        </p:nvSpPr>
        <p:spPr>
          <a:xfrm>
            <a:off x="971600" y="3717032"/>
            <a:ext cx="3343177" cy="1944216"/>
          </a:xfrm>
          <a:prstGeom prst="flowChartDocumen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3037" y="1520788"/>
            <a:ext cx="3170931"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1 </a:t>
            </a:r>
            <a:r>
              <a:rPr lang="zh-CN" altLang="en-US" sz="2400" b="1" dirty="0" smtClean="0">
                <a:solidFill>
                  <a:schemeClr val="tx2">
                    <a:lumMod val="50000"/>
                    <a:lumOff val="50000"/>
                  </a:schemeClr>
                </a:solidFill>
              </a:rPr>
              <a:t>参数校准方案</a:t>
            </a:r>
            <a:endParaRPr lang="zh-CN" altLang="en-US" sz="2400" b="1" dirty="0">
              <a:solidFill>
                <a:schemeClr val="tx2">
                  <a:lumMod val="50000"/>
                  <a:lumOff val="50000"/>
                </a:schemeClr>
              </a:solidFill>
            </a:endParaRPr>
          </a:p>
        </p:txBody>
      </p:sp>
      <p:sp>
        <p:nvSpPr>
          <p:cNvPr id="10" name="矩形 9"/>
          <p:cNvSpPr/>
          <p:nvPr/>
        </p:nvSpPr>
        <p:spPr>
          <a:xfrm>
            <a:off x="1123088" y="2096852"/>
            <a:ext cx="3225417"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结合物理机理的参数校准方法</a:t>
            </a:r>
            <a:endParaRPr lang="zh-CN" altLang="en-US" dirty="0">
              <a:solidFill>
                <a:schemeClr val="tx2">
                  <a:lumMod val="50000"/>
                  <a:lumOff val="50000"/>
                </a:schemeClr>
              </a:solidFill>
            </a:endParaRPr>
          </a:p>
        </p:txBody>
      </p:sp>
      <p:sp>
        <p:nvSpPr>
          <p:cNvPr id="11" name="矩形 10"/>
          <p:cNvSpPr/>
          <p:nvPr/>
        </p:nvSpPr>
        <p:spPr>
          <a:xfrm>
            <a:off x="5178920" y="2764143"/>
            <a:ext cx="299348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2 </a:t>
            </a:r>
            <a:r>
              <a:rPr lang="zh-CN" altLang="en-US" sz="2400" b="1" dirty="0" smtClean="0">
                <a:solidFill>
                  <a:schemeClr val="tx1"/>
                </a:solidFill>
              </a:rPr>
              <a:t>初值</a:t>
            </a:r>
            <a:r>
              <a:rPr lang="zh-CN" altLang="en-US" sz="2400" b="1" dirty="0">
                <a:solidFill>
                  <a:schemeClr val="tx1"/>
                </a:solidFill>
              </a:rPr>
              <a:t>集合扰动方案</a:t>
            </a:r>
          </a:p>
        </p:txBody>
      </p:sp>
      <p:sp>
        <p:nvSpPr>
          <p:cNvPr id="12" name="矩形 11"/>
          <p:cNvSpPr/>
          <p:nvPr/>
        </p:nvSpPr>
        <p:spPr>
          <a:xfrm>
            <a:off x="5227109" y="3344804"/>
            <a:ext cx="2916766"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面向气候</a:t>
            </a:r>
            <a:r>
              <a:rPr lang="zh-CN" altLang="en-US" dirty="0">
                <a:solidFill>
                  <a:schemeClr val="tx1"/>
                </a:solidFill>
              </a:rPr>
              <a:t>预测</a:t>
            </a:r>
            <a:r>
              <a:rPr lang="zh-CN" altLang="en-US" dirty="0" smtClean="0">
                <a:solidFill>
                  <a:schemeClr val="tx1"/>
                </a:solidFill>
              </a:rPr>
              <a:t>的</a:t>
            </a:r>
            <a:r>
              <a:rPr lang="en-US" altLang="zh-CN" dirty="0" smtClean="0">
                <a:solidFill>
                  <a:schemeClr val="tx1"/>
                </a:solidFill>
              </a:rPr>
              <a:t>BGM</a:t>
            </a:r>
            <a:r>
              <a:rPr lang="zh-CN" altLang="en-US" dirty="0" smtClean="0">
                <a:solidFill>
                  <a:schemeClr val="tx1"/>
                </a:solidFill>
              </a:rPr>
              <a:t>方法</a:t>
            </a:r>
            <a:endParaRPr lang="zh-CN" altLang="en-US" dirty="0">
              <a:solidFill>
                <a:schemeClr val="tx1"/>
              </a:solidFill>
            </a:endParaRPr>
          </a:p>
        </p:txBody>
      </p:sp>
      <p:sp>
        <p:nvSpPr>
          <p:cNvPr id="13" name="矩形 12"/>
          <p:cNvSpPr/>
          <p:nvPr/>
        </p:nvSpPr>
        <p:spPr>
          <a:xfrm>
            <a:off x="1126788" y="4077072"/>
            <a:ext cx="3043973"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3 </a:t>
            </a:r>
            <a:r>
              <a:rPr lang="zh-CN" altLang="en-US" sz="2400" b="1" dirty="0" smtClean="0">
                <a:solidFill>
                  <a:schemeClr val="tx2">
                    <a:lumMod val="50000"/>
                    <a:lumOff val="50000"/>
                  </a:schemeClr>
                </a:solidFill>
              </a:rPr>
              <a:t>集合</a:t>
            </a:r>
            <a:r>
              <a:rPr lang="zh-CN" altLang="en-US" sz="2400" b="1" dirty="0">
                <a:solidFill>
                  <a:schemeClr val="tx2">
                    <a:lumMod val="50000"/>
                    <a:lumOff val="50000"/>
                  </a:schemeClr>
                </a:solidFill>
              </a:rPr>
              <a:t>集成技术</a:t>
            </a:r>
          </a:p>
        </p:txBody>
      </p:sp>
      <p:sp>
        <p:nvSpPr>
          <p:cNvPr id="14" name="矩形 13"/>
          <p:cNvSpPr/>
          <p:nvPr/>
        </p:nvSpPr>
        <p:spPr>
          <a:xfrm>
            <a:off x="1143847" y="4653136"/>
            <a:ext cx="302691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针对性更强的集合技术</a:t>
            </a:r>
            <a:endParaRPr lang="zh-CN" altLang="en-US" dirty="0">
              <a:solidFill>
                <a:schemeClr val="tx2">
                  <a:lumMod val="50000"/>
                  <a:lumOff val="50000"/>
                </a:schemeClr>
              </a:solidFill>
            </a:endParaRPr>
          </a:p>
        </p:txBody>
      </p:sp>
      <p:cxnSp>
        <p:nvCxnSpPr>
          <p:cNvPr id="18" name="直接箭头连接符 17"/>
          <p:cNvCxnSpPr/>
          <p:nvPr/>
        </p:nvCxnSpPr>
        <p:spPr>
          <a:xfrm>
            <a:off x="4426694" y="1988840"/>
            <a:ext cx="649362" cy="122958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78920" y="1268760"/>
            <a:ext cx="3353520" cy="523220"/>
          </a:xfrm>
          <a:prstGeom prst="rect">
            <a:avLst/>
          </a:prstGeom>
          <a:noFill/>
        </p:spPr>
        <p:txBody>
          <a:bodyPr wrap="square" rtlCol="0">
            <a:spAutoFit/>
          </a:bodyPr>
          <a:lstStyle/>
          <a:p>
            <a:r>
              <a:rPr lang="en-US" altLang="zh-CN" sz="2800" b="1" dirty="0" smtClean="0">
                <a:solidFill>
                  <a:schemeClr val="tx2">
                    <a:lumMod val="50000"/>
                    <a:lumOff val="50000"/>
                  </a:schemeClr>
                </a:solidFill>
              </a:rPr>
              <a:t>4 </a:t>
            </a:r>
            <a:r>
              <a:rPr lang="zh-CN" altLang="en-US" sz="2800" b="1" dirty="0" smtClean="0">
                <a:solidFill>
                  <a:schemeClr val="tx2">
                    <a:lumMod val="50000"/>
                    <a:lumOff val="50000"/>
                  </a:schemeClr>
                </a:solidFill>
              </a:rPr>
              <a:t>混合集合预报系统</a:t>
            </a:r>
            <a:endParaRPr lang="zh-CN" altLang="en-US" sz="2800" b="1" dirty="0">
              <a:solidFill>
                <a:schemeClr val="tx2">
                  <a:lumMod val="50000"/>
                  <a:lumOff val="50000"/>
                </a:schemeClr>
              </a:solidFill>
            </a:endParaRPr>
          </a:p>
        </p:txBody>
      </p:sp>
      <p:cxnSp>
        <p:nvCxnSpPr>
          <p:cNvPr id="19" name="直接箭头连接符 18"/>
          <p:cNvCxnSpPr/>
          <p:nvPr/>
        </p:nvCxnSpPr>
        <p:spPr>
          <a:xfrm flipH="1">
            <a:off x="4290589" y="3758997"/>
            <a:ext cx="785467" cy="8398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929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3"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2.2</a:t>
            </a:r>
            <a:r>
              <a:rPr lang="en-US" altLang="zh-CN" kern="0" dirty="0" smtClean="0">
                <a:latin typeface="Arial Black" panose="020B0A04020102020204" pitchFamily="34" charset="0"/>
              </a:rPr>
              <a:t> </a:t>
            </a:r>
            <a:r>
              <a:rPr lang="zh-CN" altLang="en-US" kern="0" dirty="0">
                <a:latin typeface="Arial Black" panose="020B0A04020102020204" pitchFamily="34" charset="0"/>
              </a:rPr>
              <a:t>初值</a:t>
            </a:r>
            <a:r>
              <a:rPr lang="zh-CN" altLang="en-US" kern="0" dirty="0" smtClean="0">
                <a:latin typeface="Arial Black" panose="020B0A04020102020204" pitchFamily="34" charset="0"/>
              </a:rPr>
              <a:t>不确定性</a:t>
            </a:r>
            <a:r>
              <a:rPr lang="zh-CN" altLang="en-US" kern="0" dirty="0">
                <a:latin typeface="Arial Black" panose="020B0A04020102020204" pitchFamily="34" charset="0"/>
              </a:rPr>
              <a:t>方法研究现状</a:t>
            </a:r>
          </a:p>
        </p:txBody>
      </p:sp>
      <p:sp>
        <p:nvSpPr>
          <p:cNvPr id="4" name="矩形 3"/>
          <p:cNvSpPr/>
          <p:nvPr/>
        </p:nvSpPr>
        <p:spPr>
          <a:xfrm>
            <a:off x="882070" y="3104022"/>
            <a:ext cx="7938402" cy="765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fontAlgn="base">
              <a:lnSpc>
                <a:spcPct val="120000"/>
              </a:lnSpc>
              <a:spcBef>
                <a:spcPct val="0"/>
              </a:spcBef>
              <a:spcAft>
                <a:spcPct val="0"/>
              </a:spcAft>
              <a:buSzPct val="75000"/>
              <a:buBlip>
                <a:blip r:embed="rId2"/>
              </a:buBlip>
            </a:pPr>
            <a:r>
              <a:rPr lang="zh-CN" altLang="en-US" sz="2000" dirty="0">
                <a:solidFill>
                  <a:schemeClr val="tx1"/>
                </a:solidFill>
                <a:latin typeface="Arial" panose="020B0604020202020204" pitchFamily="34" charset="0"/>
                <a:ea typeface="华文新魏" panose="02010800040101010101" pitchFamily="2" charset="-122"/>
              </a:rPr>
              <a:t>扰动场特征与实际分析资料的误差分布较为一致，以保证每个初始场都可能代表大气的实际状态</a:t>
            </a:r>
          </a:p>
        </p:txBody>
      </p:sp>
      <p:sp>
        <p:nvSpPr>
          <p:cNvPr id="5" name="矩形 4"/>
          <p:cNvSpPr/>
          <p:nvPr/>
        </p:nvSpPr>
        <p:spPr>
          <a:xfrm>
            <a:off x="891174" y="4005064"/>
            <a:ext cx="7929297" cy="634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fontAlgn="base">
              <a:lnSpc>
                <a:spcPct val="120000"/>
              </a:lnSpc>
              <a:spcBef>
                <a:spcPct val="0"/>
              </a:spcBef>
              <a:spcAft>
                <a:spcPct val="0"/>
              </a:spcAft>
              <a:buSzPct val="75000"/>
              <a:buBlip>
                <a:blip r:embed="rId2"/>
              </a:buBlip>
            </a:pPr>
            <a:r>
              <a:rPr lang="zh-CN" altLang="en-US" sz="2000" dirty="0">
                <a:solidFill>
                  <a:schemeClr val="tx1"/>
                </a:solidFill>
                <a:latin typeface="Arial" panose="020B0604020202020204" pitchFamily="34" charset="0"/>
                <a:ea typeface="华文新魏" panose="02010800040101010101" pitchFamily="2" charset="-122"/>
              </a:rPr>
              <a:t>每个初始扰动场在模式中的演变方向尽可能大的发散，以保证预报集合最可能包含实际大气可能的状态</a:t>
            </a:r>
          </a:p>
        </p:txBody>
      </p:sp>
      <p:sp>
        <p:nvSpPr>
          <p:cNvPr id="6" name="矩形 5"/>
          <p:cNvSpPr/>
          <p:nvPr/>
        </p:nvSpPr>
        <p:spPr>
          <a:xfrm>
            <a:off x="470992" y="938518"/>
            <a:ext cx="8349480" cy="16865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base">
              <a:lnSpc>
                <a:spcPct val="120000"/>
              </a:lnSpc>
              <a:spcBef>
                <a:spcPct val="0"/>
              </a:spcBef>
              <a:spcAft>
                <a:spcPct val="0"/>
              </a:spcAft>
              <a:buSzPct val="75000"/>
              <a:buBlip>
                <a:blip r:embed="rId3"/>
              </a:buBlip>
            </a:pPr>
            <a:r>
              <a:rPr lang="zh-CN" altLang="en-US" sz="2800" dirty="0">
                <a:solidFill>
                  <a:schemeClr val="tx1"/>
                </a:solidFill>
                <a:latin typeface="Cambria" panose="02040503050406030204" pitchFamily="18" charset="0"/>
                <a:ea typeface="华文新魏" panose="02010800040101010101" pitchFamily="2" charset="-122"/>
              </a:rPr>
              <a:t>问题</a:t>
            </a:r>
            <a:endParaRPr lang="en-US" altLang="zh-CN" sz="2800" dirty="0">
              <a:solidFill>
                <a:schemeClr val="tx1"/>
              </a:solidFill>
              <a:latin typeface="Cambria" panose="02040503050406030204" pitchFamily="18" charset="0"/>
              <a:ea typeface="华文新魏" panose="02010800040101010101" pitchFamily="2" charset="-122"/>
            </a:endParaRPr>
          </a:p>
          <a:p>
            <a:r>
              <a:rPr lang="zh-CN" altLang="en-US" dirty="0" smtClean="0">
                <a:solidFill>
                  <a:schemeClr val="tx1"/>
                </a:solidFill>
              </a:rPr>
              <a:t>初值不确定性问题会导致模拟预测的误差</a:t>
            </a:r>
            <a:r>
              <a:rPr lang="zh-CN" altLang="en-US" dirty="0">
                <a:solidFill>
                  <a:schemeClr val="tx1"/>
                </a:solidFill>
              </a:rPr>
              <a:t>，</a:t>
            </a:r>
            <a:r>
              <a:rPr lang="zh-CN" altLang="en-US" dirty="0" smtClean="0">
                <a:solidFill>
                  <a:schemeClr val="tx1"/>
                </a:solidFill>
              </a:rPr>
              <a:t>而初值的不确定性无法完全避免</a:t>
            </a:r>
            <a:endParaRPr lang="en-US" altLang="zh-CN" dirty="0" smtClean="0">
              <a:solidFill>
                <a:schemeClr val="tx1"/>
              </a:solidFill>
            </a:endParaRPr>
          </a:p>
          <a:p>
            <a:pPr marL="742950" lvl="1" indent="-285750" fontAlgn="base">
              <a:lnSpc>
                <a:spcPct val="120000"/>
              </a:lnSpc>
              <a:spcBef>
                <a:spcPct val="0"/>
              </a:spcBef>
              <a:spcAft>
                <a:spcPct val="0"/>
              </a:spcAft>
              <a:buSzPct val="75000"/>
              <a:buBlip>
                <a:blip r:embed="rId2"/>
              </a:buBlip>
            </a:pPr>
            <a:r>
              <a:rPr lang="zh-CN" altLang="en-US" sz="2000" dirty="0">
                <a:solidFill>
                  <a:schemeClr val="tx1"/>
                </a:solidFill>
                <a:latin typeface="Arial" panose="020B0604020202020204" pitchFamily="34" charset="0"/>
                <a:ea typeface="华文新魏" panose="02010800040101010101" pitchFamily="2" charset="-122"/>
              </a:rPr>
              <a:t>同化资料的稀疏性    </a:t>
            </a:r>
            <a:endParaRPr lang="en-US" altLang="zh-CN" sz="2000" dirty="0" smtClean="0">
              <a:solidFill>
                <a:schemeClr val="tx1"/>
              </a:solidFill>
              <a:latin typeface="Arial" panose="020B0604020202020204" pitchFamily="34" charset="0"/>
              <a:ea typeface="华文新魏" panose="02010800040101010101" pitchFamily="2" charset="-122"/>
            </a:endParaRPr>
          </a:p>
          <a:p>
            <a:pPr marL="742950" lvl="1" indent="-285750" fontAlgn="base">
              <a:lnSpc>
                <a:spcPct val="120000"/>
              </a:lnSpc>
              <a:spcBef>
                <a:spcPct val="0"/>
              </a:spcBef>
              <a:spcAft>
                <a:spcPct val="0"/>
              </a:spcAft>
              <a:buSzPct val="75000"/>
              <a:buBlip>
                <a:blip r:embed="rId2"/>
              </a:buBlip>
            </a:pPr>
            <a:r>
              <a:rPr lang="zh-CN" altLang="en-US" sz="2000" dirty="0" smtClean="0">
                <a:solidFill>
                  <a:schemeClr val="tx1"/>
                </a:solidFill>
                <a:latin typeface="Arial" panose="020B0604020202020204" pitchFamily="34" charset="0"/>
                <a:ea typeface="华文新魏" panose="02010800040101010101" pitchFamily="2" charset="-122"/>
              </a:rPr>
              <a:t>系统偏差</a:t>
            </a:r>
            <a:endParaRPr lang="zh-CN" altLang="en-US" sz="2000" dirty="0">
              <a:solidFill>
                <a:schemeClr val="tx1"/>
              </a:solidFill>
              <a:latin typeface="Arial" panose="020B0604020202020204" pitchFamily="34" charset="0"/>
              <a:ea typeface="华文新魏" panose="02010800040101010101" pitchFamily="2" charset="-122"/>
            </a:endParaRPr>
          </a:p>
        </p:txBody>
      </p:sp>
      <p:sp>
        <p:nvSpPr>
          <p:cNvPr id="7" name="左大括号 6"/>
          <p:cNvSpPr/>
          <p:nvPr/>
        </p:nvSpPr>
        <p:spPr>
          <a:xfrm>
            <a:off x="517132" y="3347378"/>
            <a:ext cx="230626" cy="115212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517132" y="4769818"/>
            <a:ext cx="8303339" cy="13234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fontAlgn="base">
              <a:lnSpc>
                <a:spcPct val="120000"/>
              </a:lnSpc>
              <a:spcBef>
                <a:spcPct val="0"/>
              </a:spcBef>
              <a:spcAft>
                <a:spcPct val="0"/>
              </a:spcAft>
              <a:buSzPct val="75000"/>
              <a:buBlip>
                <a:blip r:embed="rId3"/>
              </a:buBlip>
            </a:pPr>
            <a:r>
              <a:rPr lang="zh-CN" altLang="en-US" sz="2800" dirty="0">
                <a:solidFill>
                  <a:schemeClr val="tx1"/>
                </a:solidFill>
                <a:latin typeface="Cambria" panose="02040503050406030204" pitchFamily="18" charset="0"/>
                <a:ea typeface="华文新魏" panose="02010800040101010101" pitchFamily="2" charset="-122"/>
              </a:rPr>
              <a:t>当前现状</a:t>
            </a:r>
            <a:endParaRPr lang="en-US" altLang="zh-CN" sz="2800" dirty="0">
              <a:solidFill>
                <a:schemeClr val="tx1"/>
              </a:solidFill>
              <a:latin typeface="Cambria" panose="02040503050406030204" pitchFamily="18" charset="0"/>
              <a:ea typeface="华文新魏" panose="02010800040101010101" pitchFamily="2" charset="-122"/>
            </a:endParaRPr>
          </a:p>
          <a:p>
            <a:pPr marL="742950" lvl="1" indent="-285750" fontAlgn="base">
              <a:lnSpc>
                <a:spcPct val="120000"/>
              </a:lnSpc>
              <a:spcBef>
                <a:spcPct val="0"/>
              </a:spcBef>
              <a:spcAft>
                <a:spcPct val="0"/>
              </a:spcAft>
              <a:buSzPct val="75000"/>
              <a:buBlip>
                <a:blip r:embed="rId2"/>
              </a:buBlip>
            </a:pPr>
            <a:r>
              <a:rPr lang="zh-CN" altLang="en-US" sz="2000" dirty="0" smtClean="0">
                <a:solidFill>
                  <a:schemeClr val="tx1"/>
                </a:solidFill>
                <a:latin typeface="Arial" panose="020B0604020202020204" pitchFamily="34" charset="0"/>
                <a:ea typeface="华文新魏" panose="02010800040101010101" pitchFamily="2" charset="-122"/>
              </a:rPr>
              <a:t>目前</a:t>
            </a:r>
            <a:r>
              <a:rPr lang="zh-CN" altLang="en-US" sz="2000" dirty="0">
                <a:solidFill>
                  <a:schemeClr val="tx1"/>
                </a:solidFill>
                <a:latin typeface="Arial" panose="020B0604020202020204" pitchFamily="34" charset="0"/>
                <a:ea typeface="华文新魏" panose="02010800040101010101" pitchFamily="2" charset="-122"/>
              </a:rPr>
              <a:t>主要的初值集合方案都是针对天气的</a:t>
            </a:r>
            <a:endParaRPr lang="en-US" altLang="zh-CN" sz="2000" dirty="0">
              <a:solidFill>
                <a:schemeClr val="tx1"/>
              </a:solidFill>
              <a:latin typeface="Arial" panose="020B0604020202020204" pitchFamily="34" charset="0"/>
              <a:ea typeface="华文新魏" panose="02010800040101010101" pitchFamily="2" charset="-122"/>
            </a:endParaRPr>
          </a:p>
          <a:p>
            <a:pPr marL="742950" lvl="1" indent="-285750" fontAlgn="base">
              <a:lnSpc>
                <a:spcPct val="120000"/>
              </a:lnSpc>
              <a:spcBef>
                <a:spcPct val="0"/>
              </a:spcBef>
              <a:spcAft>
                <a:spcPct val="0"/>
              </a:spcAft>
              <a:buSzPct val="75000"/>
              <a:buBlip>
                <a:blip r:embed="rId2"/>
              </a:buBlip>
            </a:pPr>
            <a:r>
              <a:rPr lang="zh-CN" altLang="en-US" sz="2000" dirty="0">
                <a:solidFill>
                  <a:schemeClr val="tx1"/>
                </a:solidFill>
                <a:latin typeface="Arial" panose="020B0604020202020204" pitchFamily="34" charset="0"/>
                <a:ea typeface="华文新魏" panose="02010800040101010101" pitchFamily="2" charset="-122"/>
              </a:rPr>
              <a:t>中国气象局气候中心为了气候预测而设计了符合气候的</a:t>
            </a:r>
            <a:r>
              <a:rPr lang="en-US" altLang="zh-CN" sz="2000" dirty="0">
                <a:solidFill>
                  <a:schemeClr val="tx1"/>
                </a:solidFill>
                <a:latin typeface="Arial" panose="020B0604020202020204" pitchFamily="34" charset="0"/>
                <a:ea typeface="华文新魏" panose="02010800040101010101" pitchFamily="2" charset="-122"/>
              </a:rPr>
              <a:t>LAF</a:t>
            </a:r>
            <a:r>
              <a:rPr lang="zh-CN" altLang="en-US" sz="2000" dirty="0">
                <a:solidFill>
                  <a:schemeClr val="tx1"/>
                </a:solidFill>
                <a:latin typeface="Arial" panose="020B0604020202020204" pitchFamily="34" charset="0"/>
                <a:ea typeface="华文新魏" panose="02010800040101010101" pitchFamily="2" charset="-122"/>
              </a:rPr>
              <a:t>方案</a:t>
            </a:r>
          </a:p>
        </p:txBody>
      </p:sp>
      <p:sp>
        <p:nvSpPr>
          <p:cNvPr id="11" name="文本框 10"/>
          <p:cNvSpPr txBox="1"/>
          <p:nvPr/>
        </p:nvSpPr>
        <p:spPr>
          <a:xfrm>
            <a:off x="470992" y="2564913"/>
            <a:ext cx="3668960" cy="609398"/>
          </a:xfrm>
          <a:prstGeom prst="rect">
            <a:avLst/>
          </a:prstGeom>
          <a:noFill/>
        </p:spPr>
        <p:txBody>
          <a:bodyPr wrap="square" rtlCol="0">
            <a:spAutoFit/>
          </a:bodyPr>
          <a:lstStyle/>
          <a:p>
            <a:pPr marL="342900" indent="-342900" fontAlgn="base">
              <a:lnSpc>
                <a:spcPct val="120000"/>
              </a:lnSpc>
              <a:spcBef>
                <a:spcPct val="0"/>
              </a:spcBef>
              <a:spcAft>
                <a:spcPct val="0"/>
              </a:spcAft>
              <a:buSzPct val="75000"/>
              <a:buBlip>
                <a:blip r:embed="rId3"/>
              </a:buBlip>
            </a:pPr>
            <a:r>
              <a:rPr lang="zh-CN" altLang="en-US" sz="2800" dirty="0" smtClean="0">
                <a:latin typeface="Cambria" panose="02040503050406030204" pitchFamily="18" charset="0"/>
                <a:ea typeface="华文新魏" panose="02010800040101010101" pitchFamily="2" charset="-122"/>
              </a:rPr>
              <a:t>初值扰动设计</a:t>
            </a:r>
            <a:r>
              <a:rPr lang="zh-CN" altLang="en-US" sz="2800" dirty="0">
                <a:latin typeface="Cambria" panose="02040503050406030204" pitchFamily="18" charset="0"/>
                <a:ea typeface="华文新魏" panose="02010800040101010101" pitchFamily="2" charset="-122"/>
              </a:rPr>
              <a:t>原则</a:t>
            </a:r>
          </a:p>
        </p:txBody>
      </p:sp>
    </p:spTree>
    <p:extLst>
      <p:ext uri="{BB962C8B-B14F-4D97-AF65-F5344CB8AC3E}">
        <p14:creationId xmlns:p14="http://schemas.microsoft.com/office/powerpoint/2010/main" val="765409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22</a:t>
            </a:fld>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1905119880"/>
              </p:ext>
            </p:extLst>
          </p:nvPr>
        </p:nvGraphicFramePr>
        <p:xfrm>
          <a:off x="107504" y="908720"/>
          <a:ext cx="8856985" cy="3582392"/>
        </p:xfrm>
        <a:graphic>
          <a:graphicData uri="http://schemas.openxmlformats.org/drawingml/2006/table">
            <a:tbl>
              <a:tblPr firstRow="1" bandRow="1">
                <a:tableStyleId>{5C22544A-7EE6-4342-B048-85BDC9FD1C3A}</a:tableStyleId>
              </a:tblPr>
              <a:tblGrid>
                <a:gridCol w="1771397">
                  <a:extLst>
                    <a:ext uri="{9D8B030D-6E8A-4147-A177-3AD203B41FA5}">
                      <a16:colId xmlns:a16="http://schemas.microsoft.com/office/drawing/2014/main" val="904335652"/>
                    </a:ext>
                  </a:extLst>
                </a:gridCol>
                <a:gridCol w="3125146">
                  <a:extLst>
                    <a:ext uri="{9D8B030D-6E8A-4147-A177-3AD203B41FA5}">
                      <a16:colId xmlns:a16="http://schemas.microsoft.com/office/drawing/2014/main" val="1056851666"/>
                    </a:ext>
                  </a:extLst>
                </a:gridCol>
                <a:gridCol w="1512168">
                  <a:extLst>
                    <a:ext uri="{9D8B030D-6E8A-4147-A177-3AD203B41FA5}">
                      <a16:colId xmlns:a16="http://schemas.microsoft.com/office/drawing/2014/main" val="2535852189"/>
                    </a:ext>
                  </a:extLst>
                </a:gridCol>
                <a:gridCol w="1224136">
                  <a:extLst>
                    <a:ext uri="{9D8B030D-6E8A-4147-A177-3AD203B41FA5}">
                      <a16:colId xmlns:a16="http://schemas.microsoft.com/office/drawing/2014/main" val="557031663"/>
                    </a:ext>
                  </a:extLst>
                </a:gridCol>
                <a:gridCol w="1224138">
                  <a:extLst>
                    <a:ext uri="{9D8B030D-6E8A-4147-A177-3AD203B41FA5}">
                      <a16:colId xmlns:a16="http://schemas.microsoft.com/office/drawing/2014/main" val="2814217171"/>
                    </a:ext>
                  </a:extLst>
                </a:gridCol>
              </a:tblGrid>
              <a:tr h="381992">
                <a:tc>
                  <a:txBody>
                    <a:bodyPr/>
                    <a:lstStyle/>
                    <a:p>
                      <a:pPr algn="ctr"/>
                      <a:r>
                        <a:rPr lang="zh-CN" altLang="en-US" dirty="0" smtClean="0">
                          <a:solidFill>
                            <a:schemeClr val="tx1"/>
                          </a:solidFill>
                        </a:rPr>
                        <a:t>方法</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rPr>
                        <a:t>原理</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rPr>
                        <a:t>优点</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rPr>
                        <a:t>缺点</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rPr>
                        <a:t>应用</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6629585"/>
                  </a:ext>
                </a:extLst>
              </a:tr>
              <a:tr h="8804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rPr>
                        <a:t>滞后平均法</a:t>
                      </a:r>
                      <a:r>
                        <a:rPr lang="en-US" altLang="zh-CN" sz="1800" b="1" dirty="0" smtClean="0">
                          <a:solidFill>
                            <a:srgbClr val="000099"/>
                          </a:solidFill>
                        </a:rPr>
                        <a:t>LAF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t>利用滞后的不同时间初值作为模式预报，同一时段的预报结果加起来进行平均</a:t>
                      </a:r>
                      <a:endParaRPr lang="en-US" altLang="zh-CN" sz="1800" b="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rPr>
                        <a:t>充分利用历史观测的信息</a:t>
                      </a:r>
                      <a:endParaRPr lang="en-US" altLang="zh-CN" sz="1800" b="1"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Font typeface="Wingdings" panose="05000000000000000000" pitchFamily="2" charset="2"/>
                        <a:buNone/>
                      </a:pPr>
                      <a:r>
                        <a:rPr lang="zh-CN" altLang="en-US" sz="1800" b="1" dirty="0" smtClean="0">
                          <a:solidFill>
                            <a:srgbClr val="C00000"/>
                          </a:solidFill>
                        </a:rPr>
                        <a:t>发散程度太小</a:t>
                      </a:r>
                      <a:endParaRPr lang="en-US" altLang="zh-CN" sz="1800" b="1"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rPr>
                        <a:t>中国，日本</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1912054"/>
                  </a:ext>
                </a:extLst>
              </a:tr>
              <a:tr h="1672869">
                <a:tc>
                  <a:txBody>
                    <a:bodyPr/>
                    <a:lstStyle/>
                    <a:p>
                      <a:pPr algn="ctr"/>
                      <a:endParaRPr lang="en-US" altLang="zh-CN" sz="1800" b="1" dirty="0" smtClean="0">
                        <a:solidFill>
                          <a:srgbClr val="000099"/>
                        </a:solidFill>
                      </a:endParaRPr>
                    </a:p>
                    <a:p>
                      <a:pPr algn="ctr"/>
                      <a:endParaRPr lang="en-US" altLang="zh-CN" sz="1800" b="1" dirty="0" smtClean="0">
                        <a:solidFill>
                          <a:srgbClr val="000099"/>
                        </a:solidFill>
                      </a:endParaRPr>
                    </a:p>
                    <a:p>
                      <a:pPr algn="ctr"/>
                      <a:endParaRPr lang="en-US" altLang="zh-CN" sz="1800" b="1" dirty="0" smtClean="0">
                        <a:solidFill>
                          <a:srgbClr val="000099"/>
                        </a:solidFill>
                      </a:endParaRPr>
                    </a:p>
                    <a:p>
                      <a:pPr algn="ctr"/>
                      <a:r>
                        <a:rPr lang="zh-CN" altLang="en-US" sz="1800" b="1" dirty="0" smtClean="0">
                          <a:solidFill>
                            <a:srgbClr val="000099"/>
                          </a:solidFill>
                        </a:rPr>
                        <a:t>奇异向量法SVs</a:t>
                      </a:r>
                      <a:endParaRPr lang="en-US" altLang="zh-CN" sz="1800" b="1" dirty="0" smtClean="0">
                        <a:solidFill>
                          <a:srgbClr val="000099"/>
                        </a:solidFill>
                      </a:endParaRPr>
                    </a:p>
                    <a:p>
                      <a:pPr algn="ctr"/>
                      <a:r>
                        <a:rPr lang="zh-CN" altLang="en-US" sz="1800" b="1" dirty="0" smtClean="0">
                          <a:solidFill>
                            <a:srgbClr val="000099"/>
                          </a:solidFill>
                        </a:rPr>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t>利用数值天气预报中同化技术中的切线性和伴随模式，通过计算线性切模式的奇异值和奇异向量，利用最大奇异值对应的奇异向量即为增长最快的扰动原理，获得一系列的扰动初值。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rPr>
                        <a:t>理论原理较为清楚，容易获得增长最快的扰动，且扰动场在模式中的演变方向尽可能大的发散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rPr>
                        <a:t>实现复杂，计算量要求很大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rPr>
                        <a:t>欧洲中心</a:t>
                      </a:r>
                      <a:endParaRPr lang="zh-CN" altLang="en-US"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235599"/>
                  </a:ext>
                </a:extLst>
              </a:tr>
            </a:tbl>
          </a:graphicData>
        </a:graphic>
      </p:graphicFrame>
      <p:sp>
        <p:nvSpPr>
          <p:cNvPr id="4"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2.2</a:t>
            </a:r>
            <a:r>
              <a:rPr lang="en-US" altLang="zh-CN" kern="0" dirty="0" smtClean="0">
                <a:latin typeface="Arial Black" panose="020B0A04020102020204" pitchFamily="34" charset="0"/>
              </a:rPr>
              <a:t> </a:t>
            </a:r>
            <a:r>
              <a:rPr lang="zh-CN" altLang="en-US" kern="0" dirty="0">
                <a:latin typeface="Arial Black" panose="020B0A04020102020204" pitchFamily="34" charset="0"/>
              </a:rPr>
              <a:t>初值</a:t>
            </a:r>
            <a:r>
              <a:rPr lang="zh-CN" altLang="en-US" kern="0" dirty="0" smtClean="0">
                <a:latin typeface="Arial Black" panose="020B0A04020102020204" pitchFamily="34" charset="0"/>
              </a:rPr>
              <a:t>不确定性</a:t>
            </a:r>
            <a:r>
              <a:rPr lang="zh-CN" altLang="en-US" kern="0" dirty="0">
                <a:latin typeface="Arial Black" panose="020B0A04020102020204" pitchFamily="34" charset="0"/>
              </a:rPr>
              <a:t>方法研究现状</a:t>
            </a:r>
          </a:p>
        </p:txBody>
      </p:sp>
      <p:graphicFrame>
        <p:nvGraphicFramePr>
          <p:cNvPr id="5" name="表格 4"/>
          <p:cNvGraphicFramePr>
            <a:graphicFrameLocks noGrp="1"/>
          </p:cNvGraphicFramePr>
          <p:nvPr>
            <p:extLst>
              <p:ext uri="{D42A27DB-BD31-4B8C-83A1-F6EECF244321}">
                <p14:modId xmlns:p14="http://schemas.microsoft.com/office/powerpoint/2010/main" val="2118635130"/>
              </p:ext>
            </p:extLst>
          </p:nvPr>
        </p:nvGraphicFramePr>
        <p:xfrm>
          <a:off x="105019" y="4489984"/>
          <a:ext cx="8856985" cy="1737360"/>
        </p:xfrm>
        <a:graphic>
          <a:graphicData uri="http://schemas.openxmlformats.org/drawingml/2006/table">
            <a:tbl>
              <a:tblPr firstRow="1" bandRow="1">
                <a:tableStyleId>{5C22544A-7EE6-4342-B048-85BDC9FD1C3A}</a:tableStyleId>
              </a:tblPr>
              <a:tblGrid>
                <a:gridCol w="1771397">
                  <a:extLst>
                    <a:ext uri="{9D8B030D-6E8A-4147-A177-3AD203B41FA5}">
                      <a16:colId xmlns:a16="http://schemas.microsoft.com/office/drawing/2014/main" val="3185389761"/>
                    </a:ext>
                  </a:extLst>
                </a:gridCol>
                <a:gridCol w="3125146">
                  <a:extLst>
                    <a:ext uri="{9D8B030D-6E8A-4147-A177-3AD203B41FA5}">
                      <a16:colId xmlns:a16="http://schemas.microsoft.com/office/drawing/2014/main" val="2621206217"/>
                    </a:ext>
                  </a:extLst>
                </a:gridCol>
                <a:gridCol w="1512168">
                  <a:extLst>
                    <a:ext uri="{9D8B030D-6E8A-4147-A177-3AD203B41FA5}">
                      <a16:colId xmlns:a16="http://schemas.microsoft.com/office/drawing/2014/main" val="2386625205"/>
                    </a:ext>
                  </a:extLst>
                </a:gridCol>
                <a:gridCol w="1224136">
                  <a:extLst>
                    <a:ext uri="{9D8B030D-6E8A-4147-A177-3AD203B41FA5}">
                      <a16:colId xmlns:a16="http://schemas.microsoft.com/office/drawing/2014/main" val="90278780"/>
                    </a:ext>
                  </a:extLst>
                </a:gridCol>
                <a:gridCol w="1224138">
                  <a:extLst>
                    <a:ext uri="{9D8B030D-6E8A-4147-A177-3AD203B41FA5}">
                      <a16:colId xmlns:a16="http://schemas.microsoft.com/office/drawing/2014/main" val="989196699"/>
                    </a:ext>
                  </a:extLst>
                </a:gridCol>
              </a:tblGrid>
              <a:tr h="167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000099"/>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rPr>
                        <a:t>增长模繁殖法</a:t>
                      </a:r>
                      <a:r>
                        <a:rPr lang="en-US" altLang="zh-CN" sz="1800" b="1" dirty="0" smtClean="0">
                          <a:solidFill>
                            <a:srgbClr val="000099"/>
                          </a:solidFill>
                        </a:rPr>
                        <a:t>BGM</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000000"/>
                          </a:solidFill>
                          <a:effectLst/>
                          <a:uLnTx/>
                          <a:uFillTx/>
                          <a:latin typeface="+mn-lt"/>
                          <a:ea typeface="+mn-ea"/>
                          <a:cs typeface="+mn-cs"/>
                        </a:rPr>
                        <a:t>客观分析场上叠加随机扰动，进行预报，将控制预报减去扰动预报的差值调整后，作为下一次计算的扰动量，如此循环反复使用，最终形成初始场</a:t>
                      </a:r>
                      <a:endParaRPr kumimoji="0" lang="zh-CN" altLang="en-US" sz="1800" b="1" i="0" u="none" strike="noStrike" kern="1200" cap="none" spc="0" normalizeH="0" baseline="0" noProof="0" dirty="0" smtClean="0">
                        <a:ln>
                          <a:noFill/>
                        </a:ln>
                        <a:solidFill>
                          <a:srgbClr val="C00000"/>
                        </a:solidFill>
                        <a:effectLst/>
                        <a:uLnTx/>
                        <a:uFillTx/>
                        <a:latin typeface="+mn-lt"/>
                        <a:ea typeface="+mn-ea"/>
                        <a:cs typeface="+mn-cs"/>
                        <a:sym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sym typeface="+mn-ea"/>
                        </a:rPr>
                        <a:t>容易捕获分析误差，扰动结构与模式大气结果相协调</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endParaRPr>
                    </a:p>
                    <a:p>
                      <a:r>
                        <a:rPr lang="zh-CN" altLang="en-US" sz="1800" b="1" kern="1200" dirty="0" smtClean="0">
                          <a:solidFill>
                            <a:srgbClr val="C00000"/>
                          </a:solidFill>
                          <a:latin typeface="+mn-lt"/>
                          <a:ea typeface="+mn-ea"/>
                          <a:cs typeface="+mn-cs"/>
                        </a:rPr>
                        <a:t>相对</a:t>
                      </a:r>
                      <a:r>
                        <a:rPr lang="en-US" altLang="zh-CN" sz="1800" b="1" kern="1200" dirty="0" err="1" smtClean="0">
                          <a:solidFill>
                            <a:srgbClr val="C00000"/>
                          </a:solidFill>
                          <a:latin typeface="+mn-lt"/>
                          <a:ea typeface="+mn-ea"/>
                          <a:cs typeface="+mn-cs"/>
                        </a:rPr>
                        <a:t>Svs</a:t>
                      </a:r>
                      <a:r>
                        <a:rPr lang="zh-CN" altLang="en-US" sz="1800" b="1" kern="1200" dirty="0" smtClean="0">
                          <a:solidFill>
                            <a:srgbClr val="C00000"/>
                          </a:solidFill>
                          <a:latin typeface="+mn-lt"/>
                          <a:ea typeface="+mn-ea"/>
                          <a:cs typeface="+mn-cs"/>
                        </a:rPr>
                        <a:t>方法发散程度较小</a:t>
                      </a:r>
                      <a:endParaRPr lang="zh-CN" altLang="en-US" sz="1800" b="1" kern="1200" dirty="0">
                        <a:solidFill>
                          <a:srgbClr val="C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sym typeface="+mn-ea"/>
                        </a:rPr>
                        <a:t>美国，日本，南非，加拿大</a:t>
                      </a:r>
                      <a:endParaRPr lang="zh-CN" altLang="en-US" sz="1800" b="1" dirty="0" smtClean="0">
                        <a:solidFill>
                          <a:srgbClr val="C00000"/>
                        </a:solidFill>
                      </a:endParaRP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79377"/>
                  </a:ext>
                </a:extLst>
              </a:tr>
            </a:tbl>
          </a:graphicData>
        </a:graphic>
      </p:graphicFrame>
    </p:spTree>
    <p:extLst>
      <p:ext uri="{BB962C8B-B14F-4D97-AF65-F5344CB8AC3E}">
        <p14:creationId xmlns:p14="http://schemas.microsoft.com/office/powerpoint/2010/main" val="1893418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23</a:t>
            </a:fld>
            <a:endParaRPr lang="zh-CN" altLang="en-US"/>
          </a:p>
        </p:txBody>
      </p:sp>
      <p:pic>
        <p:nvPicPr>
          <p:cNvPr id="3" name="图片 2"/>
          <p:cNvPicPr>
            <a:picLocks noChangeAspect="1"/>
          </p:cNvPicPr>
          <p:nvPr/>
        </p:nvPicPr>
        <p:blipFill>
          <a:blip r:embed="rId3"/>
          <a:stretch>
            <a:fillRect/>
          </a:stretch>
        </p:blipFill>
        <p:spPr>
          <a:xfrm>
            <a:off x="265958" y="980728"/>
            <a:ext cx="5562401" cy="4353413"/>
          </a:xfrm>
          <a:prstGeom prst="rect">
            <a:avLst/>
          </a:prstGeom>
        </p:spPr>
      </p:pic>
      <p:cxnSp>
        <p:nvCxnSpPr>
          <p:cNvPr id="4" name="直接连接符 3"/>
          <p:cNvCxnSpPr/>
          <p:nvPr/>
        </p:nvCxnSpPr>
        <p:spPr>
          <a:xfrm>
            <a:off x="2627784" y="2060848"/>
            <a:ext cx="0" cy="2736304"/>
          </a:xfrm>
          <a:prstGeom prst="line">
            <a:avLst/>
          </a:prstGeom>
          <a:ln>
            <a:solidFill>
              <a:srgbClr val="FF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2"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2.2</a:t>
            </a:r>
            <a:r>
              <a:rPr lang="en-US" altLang="zh-CN" kern="0" dirty="0" smtClean="0">
                <a:latin typeface="Arial Black" panose="020B0A04020102020204" pitchFamily="34" charset="0"/>
              </a:rPr>
              <a:t> </a:t>
            </a:r>
            <a:r>
              <a:rPr lang="zh-CN" altLang="en-US" kern="0" dirty="0">
                <a:latin typeface="Arial Black" panose="020B0A04020102020204" pitchFamily="34" charset="0"/>
              </a:rPr>
              <a:t>初值</a:t>
            </a:r>
            <a:r>
              <a:rPr lang="zh-CN" altLang="en-US" kern="0" dirty="0" smtClean="0">
                <a:latin typeface="Arial Black" panose="020B0A04020102020204" pitchFamily="34" charset="0"/>
              </a:rPr>
              <a:t>不确定性</a:t>
            </a:r>
            <a:r>
              <a:rPr lang="zh-CN" altLang="en-US" kern="0" dirty="0">
                <a:latin typeface="Arial Black" panose="020B0A04020102020204" pitchFamily="34" charset="0"/>
              </a:rPr>
              <a:t>方法研究现状</a:t>
            </a:r>
          </a:p>
        </p:txBody>
      </p:sp>
      <p:sp>
        <p:nvSpPr>
          <p:cNvPr id="7" name="矩形 6"/>
          <p:cNvSpPr/>
          <p:nvPr/>
        </p:nvSpPr>
        <p:spPr>
          <a:xfrm>
            <a:off x="-900608" y="5301396"/>
            <a:ext cx="8439555" cy="400110"/>
          </a:xfrm>
          <a:prstGeom prst="rect">
            <a:avLst/>
          </a:prstGeom>
        </p:spPr>
        <p:txBody>
          <a:bodyPr wrap="square">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  面向天气的</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BGM</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方法饱和时间情况</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折角形 7"/>
          <p:cNvSpPr/>
          <p:nvPr/>
        </p:nvSpPr>
        <p:spPr>
          <a:xfrm>
            <a:off x="251520" y="5733574"/>
            <a:ext cx="8712968" cy="504056"/>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F0000"/>
              </a:solidFill>
            </a:endParaRPr>
          </a:p>
          <a:p>
            <a:pPr algn="ctr"/>
            <a:r>
              <a:rPr lang="zh-CN" altLang="en-US" b="1" dirty="0" smtClean="0">
                <a:solidFill>
                  <a:srgbClr val="FF0000"/>
                </a:solidFill>
              </a:rPr>
              <a:t>问题</a:t>
            </a:r>
            <a:r>
              <a:rPr lang="zh-CN" altLang="en-US" b="1" dirty="0">
                <a:solidFill>
                  <a:srgbClr val="FF0000"/>
                </a:solidFill>
              </a:rPr>
              <a:t>：</a:t>
            </a:r>
            <a:r>
              <a:rPr lang="zh-CN" altLang="en-US" b="1" dirty="0" smtClean="0">
                <a:solidFill>
                  <a:srgbClr val="FF0000"/>
                </a:solidFill>
              </a:rPr>
              <a:t>天气</a:t>
            </a:r>
            <a:r>
              <a:rPr lang="en-US" altLang="zh-CN" b="1" dirty="0" smtClean="0">
                <a:solidFill>
                  <a:srgbClr val="FF0000"/>
                </a:solidFill>
              </a:rPr>
              <a:t>BGM</a:t>
            </a:r>
            <a:r>
              <a:rPr lang="zh-CN" altLang="en-US" b="1" dirty="0" smtClean="0">
                <a:solidFill>
                  <a:srgbClr val="FF0000"/>
                </a:solidFill>
              </a:rPr>
              <a:t>方案</a:t>
            </a:r>
            <a:r>
              <a:rPr lang="zh-CN" altLang="en-US" b="1" dirty="0">
                <a:solidFill>
                  <a:srgbClr val="FF0000"/>
                </a:solidFill>
              </a:rPr>
              <a:t>运用在气候模式中饱和太快</a:t>
            </a:r>
            <a:r>
              <a:rPr lang="zh-CN" altLang="en-US" b="1" dirty="0" smtClean="0">
                <a:solidFill>
                  <a:srgbClr val="FF0000"/>
                </a:solidFill>
              </a:rPr>
              <a:t>，</a:t>
            </a:r>
            <a:r>
              <a:rPr lang="zh-CN" altLang="en-US" b="1" dirty="0">
                <a:solidFill>
                  <a:srgbClr val="FF0000"/>
                </a:solidFill>
              </a:rPr>
              <a:t>部分</a:t>
            </a:r>
            <a:r>
              <a:rPr lang="zh-CN" altLang="en-US" b="1" dirty="0" smtClean="0">
                <a:solidFill>
                  <a:srgbClr val="FF0000"/>
                </a:solidFill>
              </a:rPr>
              <a:t>气候</a:t>
            </a:r>
            <a:r>
              <a:rPr lang="zh-CN" altLang="en-US" b="1" dirty="0">
                <a:solidFill>
                  <a:srgbClr val="FF0000"/>
                </a:solidFill>
              </a:rPr>
              <a:t>变量还没来得及稳定增长</a:t>
            </a:r>
          </a:p>
          <a:p>
            <a:pPr algn="ctr"/>
            <a:endParaRPr lang="zh-CN" altLang="en-US" dirty="0"/>
          </a:p>
        </p:txBody>
      </p:sp>
      <p:sp>
        <p:nvSpPr>
          <p:cNvPr id="5" name="矩形 4"/>
          <p:cNvSpPr/>
          <p:nvPr/>
        </p:nvSpPr>
        <p:spPr>
          <a:xfrm>
            <a:off x="5447819" y="2145066"/>
            <a:ext cx="360280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增长模</a:t>
            </a:r>
            <a:r>
              <a:rPr lang="en-US" altLang="zh-CN" dirty="0" smtClean="0">
                <a:solidFill>
                  <a:schemeClr val="tx1"/>
                </a:solidFill>
              </a:rPr>
              <a:t>=</a:t>
            </a:r>
            <a:r>
              <a:rPr lang="zh-CN" altLang="en-US" dirty="0" smtClean="0">
                <a:solidFill>
                  <a:schemeClr val="tx1"/>
                </a:solidFill>
              </a:rPr>
              <a:t>扰动预报</a:t>
            </a:r>
            <a:r>
              <a:rPr lang="en-US" altLang="zh-CN" dirty="0" smtClean="0">
                <a:solidFill>
                  <a:schemeClr val="tx1"/>
                </a:solidFill>
              </a:rPr>
              <a:t>-</a:t>
            </a:r>
            <a:r>
              <a:rPr lang="zh-CN" altLang="en-US" dirty="0" smtClean="0">
                <a:solidFill>
                  <a:schemeClr val="tx1"/>
                </a:solidFill>
              </a:rPr>
              <a:t>控制预报</a:t>
            </a:r>
            <a:endParaRPr lang="zh-CN" altLang="en-US" dirty="0">
              <a:solidFill>
                <a:schemeClr val="tx1"/>
              </a:solidFill>
            </a:endParaRPr>
          </a:p>
        </p:txBody>
      </p:sp>
      <p:sp>
        <p:nvSpPr>
          <p:cNvPr id="10" name="矩形 9"/>
          <p:cNvSpPr/>
          <p:nvPr/>
        </p:nvSpPr>
        <p:spPr>
          <a:xfrm>
            <a:off x="5463361" y="2929039"/>
            <a:ext cx="3587259"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饱和：增长模增长率不再变化</a:t>
            </a:r>
            <a:endParaRPr lang="zh-CN" altLang="en-US" dirty="0">
              <a:solidFill>
                <a:schemeClr val="tx1"/>
              </a:solidFill>
            </a:endParaRPr>
          </a:p>
        </p:txBody>
      </p:sp>
      <p:sp>
        <p:nvSpPr>
          <p:cNvPr id="11" name="矩形 10"/>
          <p:cNvSpPr/>
          <p:nvPr/>
        </p:nvSpPr>
        <p:spPr>
          <a:xfrm>
            <a:off x="5463361" y="3621457"/>
            <a:ext cx="360280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繁殖长度：重启繁殖过程的周期</a:t>
            </a:r>
            <a:endParaRPr lang="zh-CN" altLang="en-US" dirty="0">
              <a:solidFill>
                <a:schemeClr val="tx1"/>
              </a:solidFill>
            </a:endParaRPr>
          </a:p>
        </p:txBody>
      </p:sp>
    </p:spTree>
    <p:extLst>
      <p:ext uri="{BB962C8B-B14F-4D97-AF65-F5344CB8AC3E}">
        <p14:creationId xmlns:p14="http://schemas.microsoft.com/office/powerpoint/2010/main" val="13312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63463" y="980728"/>
            <a:ext cx="9108504"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2"/>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3"/>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4"/>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5"/>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9pPr>
          </a:lstStyle>
          <a:p>
            <a:r>
              <a:rPr lang="zh-CN" altLang="en-US" dirty="0" smtClean="0"/>
              <a:t>研究目标</a:t>
            </a:r>
            <a:endParaRPr lang="en-US" altLang="zh-CN" dirty="0" smtClean="0"/>
          </a:p>
          <a:p>
            <a:pPr lvl="1"/>
            <a:r>
              <a:rPr lang="zh-CN" altLang="en-US" sz="2000" dirty="0" smtClean="0">
                <a:latin typeface="Arial" panose="020B0604020202020204" pitchFamily="34" charset="0"/>
              </a:rPr>
              <a:t>建立基于气候系统模式的</a:t>
            </a:r>
            <a:r>
              <a:rPr lang="en-US" altLang="zh-CN" sz="2000" dirty="0" smtClean="0">
                <a:latin typeface="Arial" panose="020B0604020202020204" pitchFamily="34" charset="0"/>
              </a:rPr>
              <a:t>BGM</a:t>
            </a:r>
            <a:r>
              <a:rPr lang="zh-CN" altLang="en-US" sz="2000" dirty="0" smtClean="0">
                <a:latin typeface="Arial" panose="020B0604020202020204" pitchFamily="34" charset="0"/>
              </a:rPr>
              <a:t>集合扰动</a:t>
            </a:r>
            <a:r>
              <a:rPr lang="zh-CN" altLang="en-US" sz="2000" dirty="0">
                <a:latin typeface="Arial" panose="020B0604020202020204" pitchFamily="34" charset="0"/>
              </a:rPr>
              <a:t>方法</a:t>
            </a:r>
            <a:endParaRPr lang="en-US" altLang="zh-CN" sz="2000" dirty="0">
              <a:latin typeface="Arial" panose="020B0604020202020204" pitchFamily="34" charset="0"/>
            </a:endParaRPr>
          </a:p>
          <a:p>
            <a:r>
              <a:rPr lang="zh-CN" altLang="en-US" dirty="0" smtClean="0"/>
              <a:t>研究方法</a:t>
            </a:r>
            <a:endParaRPr lang="en-US" altLang="zh-CN" dirty="0" smtClean="0"/>
          </a:p>
          <a:p>
            <a:pPr marL="360000" lvl="1"/>
            <a:r>
              <a:rPr lang="zh-CN" altLang="en-US" sz="2000" dirty="0">
                <a:latin typeface="Arial" panose="020B0604020202020204" pitchFamily="34" charset="0"/>
              </a:rPr>
              <a:t>类比</a:t>
            </a:r>
            <a:r>
              <a:rPr lang="zh-CN" altLang="en-US" sz="2000" dirty="0" smtClean="0">
                <a:latin typeface="Arial" panose="020B0604020202020204" pitchFamily="34" charset="0"/>
              </a:rPr>
              <a:t>天气集合预报方法中的</a:t>
            </a:r>
            <a:r>
              <a:rPr lang="en-US" altLang="zh-CN" sz="2000" dirty="0" smtClean="0">
                <a:latin typeface="Arial" panose="020B0604020202020204" pitchFamily="34" charset="0"/>
              </a:rPr>
              <a:t>BGM</a:t>
            </a:r>
            <a:r>
              <a:rPr lang="zh-CN" altLang="en-US" sz="2000" dirty="0" smtClean="0">
                <a:latin typeface="Arial" panose="020B0604020202020204" pitchFamily="34" charset="0"/>
              </a:rPr>
              <a:t>扰动方法，建立合适气候预测的</a:t>
            </a:r>
            <a:r>
              <a:rPr lang="en-US" altLang="zh-CN" sz="2000" dirty="0" smtClean="0">
                <a:latin typeface="Arial" panose="020B0604020202020204" pitchFamily="34" charset="0"/>
              </a:rPr>
              <a:t>BGM</a:t>
            </a:r>
            <a:r>
              <a:rPr lang="zh-CN" altLang="en-US" sz="2000" dirty="0" smtClean="0">
                <a:latin typeface="Arial" panose="020B0604020202020204" pitchFamily="34" charset="0"/>
              </a:rPr>
              <a:t>方法</a:t>
            </a:r>
            <a:endParaRPr lang="en-US" altLang="zh-CN" sz="2000" dirty="0">
              <a:latin typeface="Arial" panose="020B0604020202020204" pitchFamily="34" charset="0"/>
            </a:endParaRPr>
          </a:p>
          <a:p>
            <a:pPr marL="360000" lvl="1"/>
            <a:r>
              <a:rPr lang="zh-CN" altLang="en-US" sz="2000" dirty="0" smtClean="0">
                <a:latin typeface="Arial" panose="020B0604020202020204" pitchFamily="34" charset="0"/>
              </a:rPr>
              <a:t>对比</a:t>
            </a:r>
            <a:r>
              <a:rPr lang="zh-CN" altLang="en-US" sz="2000" dirty="0">
                <a:latin typeface="Arial" panose="020B0604020202020204" pitchFamily="34" charset="0"/>
              </a:rPr>
              <a:t>不同</a:t>
            </a:r>
            <a:r>
              <a:rPr lang="zh-CN" altLang="en-US" sz="2000" dirty="0" smtClean="0">
                <a:latin typeface="Arial" panose="020B0604020202020204" pitchFamily="34" charset="0"/>
              </a:rPr>
              <a:t>繁殖</a:t>
            </a:r>
            <a:r>
              <a:rPr lang="zh-CN" altLang="en-US" sz="2000" dirty="0">
                <a:latin typeface="Arial" panose="020B0604020202020204" pitchFamily="34" charset="0"/>
              </a:rPr>
              <a:t>循环</a:t>
            </a:r>
            <a:r>
              <a:rPr lang="zh-CN" altLang="en-US" sz="2000" dirty="0" smtClean="0">
                <a:latin typeface="Arial" panose="020B0604020202020204" pitchFamily="34" charset="0"/>
              </a:rPr>
              <a:t>长度对增长模饱和情况的影响，选择合适的繁殖循环长度。</a:t>
            </a:r>
            <a:endParaRPr lang="en-US" altLang="zh-CN" sz="2000" dirty="0">
              <a:latin typeface="Arial" panose="020B0604020202020204" pitchFamily="34" charset="0"/>
            </a:endParaRPr>
          </a:p>
          <a:p>
            <a:pPr marL="360000" lvl="1"/>
            <a:r>
              <a:rPr lang="zh-CN" altLang="en-US" sz="2000" dirty="0" smtClean="0">
                <a:latin typeface="Arial" panose="020B0604020202020204" pitchFamily="34" charset="0"/>
              </a:rPr>
              <a:t>建立气候集合预测系统将</a:t>
            </a:r>
            <a:r>
              <a:rPr lang="en-US" altLang="zh-CN" sz="2000" dirty="0" smtClean="0">
                <a:latin typeface="Arial" panose="020B0604020202020204" pitchFamily="34" charset="0"/>
              </a:rPr>
              <a:t>BGM</a:t>
            </a:r>
            <a:r>
              <a:rPr lang="zh-CN" altLang="en-US" sz="2000" dirty="0" smtClean="0">
                <a:latin typeface="Arial" panose="020B0604020202020204" pitchFamily="34" charset="0"/>
              </a:rPr>
              <a:t>方法与</a:t>
            </a:r>
            <a:r>
              <a:rPr lang="en-US" altLang="zh-CN" sz="2000" dirty="0" smtClean="0">
                <a:latin typeface="Arial" panose="020B0604020202020204" pitchFamily="34" charset="0"/>
              </a:rPr>
              <a:t>LAF</a:t>
            </a:r>
            <a:r>
              <a:rPr lang="zh-CN" altLang="en-US" sz="2000" dirty="0" smtClean="0">
                <a:latin typeface="Arial" panose="020B0604020202020204" pitchFamily="34" charset="0"/>
              </a:rPr>
              <a:t>方法的预测结果进行比较分析</a:t>
            </a:r>
            <a:endParaRPr lang="en-US" altLang="zh-CN" sz="2000" dirty="0">
              <a:latin typeface="Arial" panose="020B0604020202020204" pitchFamily="34" charset="0"/>
            </a:endParaRPr>
          </a:p>
          <a:p>
            <a:r>
              <a:rPr lang="zh-CN" altLang="en-US" dirty="0" smtClean="0"/>
              <a:t>研究难点</a:t>
            </a:r>
            <a:endParaRPr lang="en-US" altLang="zh-CN" sz="2000" dirty="0">
              <a:latin typeface="Arial" panose="020B0604020202020204" pitchFamily="34" charset="0"/>
            </a:endParaRPr>
          </a:p>
          <a:p>
            <a:pPr lvl="1"/>
            <a:r>
              <a:rPr lang="zh-CN" altLang="en-US" sz="2000" dirty="0">
                <a:latin typeface="Arial" panose="020B0604020202020204" pitchFamily="34" charset="0"/>
              </a:rPr>
              <a:t>如何让初值扰动更加离散化</a:t>
            </a:r>
            <a:endParaRPr lang="en-US" altLang="zh-CN" sz="2000" dirty="0">
              <a:latin typeface="Arial" panose="020B0604020202020204" pitchFamily="34" charset="0"/>
            </a:endParaRPr>
          </a:p>
          <a:p>
            <a:pPr lvl="1"/>
            <a:r>
              <a:rPr lang="zh-CN" altLang="en-US" sz="2000" dirty="0">
                <a:latin typeface="Arial" panose="020B0604020202020204" pitchFamily="34" charset="0"/>
              </a:rPr>
              <a:t>如何让初值扰动与预测误差更加</a:t>
            </a:r>
            <a:r>
              <a:rPr lang="zh-CN" altLang="en-US" sz="2000" dirty="0" smtClean="0">
                <a:latin typeface="Arial" panose="020B0604020202020204" pitchFamily="34" charset="0"/>
              </a:rPr>
              <a:t>接近</a:t>
            </a:r>
            <a:endParaRPr lang="en-US" altLang="zh-CN" sz="2000" dirty="0" smtClean="0">
              <a:latin typeface="Arial" panose="020B060402020202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24</a:t>
            </a:fld>
            <a:endParaRPr lang="zh-CN" altLang="en-US"/>
          </a:p>
        </p:txBody>
      </p:sp>
      <p:sp>
        <p:nvSpPr>
          <p:cNvPr id="3" name="标题 1"/>
          <p:cNvSpPr txBox="1"/>
          <p:nvPr/>
        </p:nvSpPr>
        <p:spPr>
          <a:xfrm>
            <a:off x="755576" y="32108"/>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2.2</a:t>
            </a:r>
            <a:r>
              <a:rPr lang="en-US" altLang="zh-CN" kern="0" dirty="0" smtClean="0">
                <a:latin typeface="Arial Black" panose="020B0A04020102020204" pitchFamily="34" charset="0"/>
              </a:rPr>
              <a:t> </a:t>
            </a:r>
            <a:r>
              <a:rPr lang="zh-CN" altLang="en-US" kern="0" dirty="0">
                <a:latin typeface="Arial Black" panose="020B0A04020102020204" pitchFamily="34" charset="0"/>
              </a:rPr>
              <a:t>面向</a:t>
            </a:r>
            <a:r>
              <a:rPr lang="zh-CN" altLang="en-US" kern="0" dirty="0" smtClean="0">
                <a:latin typeface="Arial Black" panose="020B0A04020102020204" pitchFamily="34" charset="0"/>
              </a:rPr>
              <a:t>气候预测的</a:t>
            </a:r>
            <a:r>
              <a:rPr lang="en-US" altLang="zh-CN" kern="0" dirty="0">
                <a:latin typeface="+mn-ea"/>
                <a:ea typeface="+mn-ea"/>
              </a:rPr>
              <a:t>BGM</a:t>
            </a:r>
            <a:r>
              <a:rPr lang="zh-CN" altLang="en-US" kern="0" dirty="0">
                <a:latin typeface="Arial Black" panose="020B0A04020102020204" pitchFamily="34" charset="0"/>
              </a:rPr>
              <a:t>扰动方法</a:t>
            </a:r>
            <a:endParaRPr lang="en-US" altLang="zh-CN" kern="0" dirty="0">
              <a:latin typeface="Arial Black" panose="020B0A04020102020204" pitchFamily="34" charset="0"/>
            </a:endParaRPr>
          </a:p>
          <a:p>
            <a:endParaRPr lang="zh-CN" altLang="en-US" kern="0" dirty="0"/>
          </a:p>
        </p:txBody>
      </p:sp>
    </p:spTree>
    <p:extLst>
      <p:ext uri="{BB962C8B-B14F-4D97-AF65-F5344CB8AC3E}">
        <p14:creationId xmlns:p14="http://schemas.microsoft.com/office/powerpoint/2010/main" val="330863878"/>
      </p:ext>
    </p:extLst>
  </p:cSld>
  <p:clrMapOvr>
    <a:masterClrMapping/>
  </p:clrMapOvr>
  <mc:AlternateContent xmlns:mc="http://schemas.openxmlformats.org/markup-compatibility/2006" xmlns:p14="http://schemas.microsoft.com/office/powerpoint/2010/main">
    <mc:Choice Requires="p14">
      <p:transition spd="slow" p14:dur="2000" advTm="81272"/>
    </mc:Choice>
    <mc:Fallback xmlns="">
      <p:transition spd="slow" advTm="81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5536" y="980728"/>
            <a:ext cx="8248401" cy="48245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25</a:t>
            </a:fld>
            <a:endParaRPr lang="zh-CN" altLang="en-US" dirty="0"/>
          </a:p>
        </p:txBody>
      </p:sp>
      <p:sp>
        <p:nvSpPr>
          <p:cNvPr id="5" name="流程图: 文档 4"/>
          <p:cNvSpPr/>
          <p:nvPr/>
        </p:nvSpPr>
        <p:spPr>
          <a:xfrm>
            <a:off x="970310" y="1268760"/>
            <a:ext cx="3456384" cy="2088232"/>
          </a:xfrm>
          <a:prstGeom prst="flowChartDocumen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流程图: 文档 5"/>
          <p:cNvSpPr/>
          <p:nvPr/>
        </p:nvSpPr>
        <p:spPr>
          <a:xfrm>
            <a:off x="5076056" y="2529410"/>
            <a:ext cx="3168352" cy="1872208"/>
          </a:xfrm>
          <a:prstGeom prst="flowChartDocumen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文档 6"/>
          <p:cNvSpPr/>
          <p:nvPr/>
        </p:nvSpPr>
        <p:spPr>
          <a:xfrm>
            <a:off x="971600" y="3717032"/>
            <a:ext cx="3343177" cy="1944216"/>
          </a:xfrm>
          <a:prstGeom prst="flowChartDocumen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3037" y="1520788"/>
            <a:ext cx="3170931"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1 </a:t>
            </a:r>
            <a:r>
              <a:rPr lang="zh-CN" altLang="en-US" sz="2400" b="1" dirty="0" smtClean="0">
                <a:solidFill>
                  <a:schemeClr val="tx2">
                    <a:lumMod val="50000"/>
                    <a:lumOff val="50000"/>
                  </a:schemeClr>
                </a:solidFill>
              </a:rPr>
              <a:t>参数校准方案</a:t>
            </a:r>
            <a:endParaRPr lang="zh-CN" altLang="en-US" sz="2400" b="1" dirty="0">
              <a:solidFill>
                <a:schemeClr val="tx2">
                  <a:lumMod val="50000"/>
                  <a:lumOff val="50000"/>
                </a:schemeClr>
              </a:solidFill>
            </a:endParaRPr>
          </a:p>
        </p:txBody>
      </p:sp>
      <p:sp>
        <p:nvSpPr>
          <p:cNvPr id="10" name="矩形 9"/>
          <p:cNvSpPr/>
          <p:nvPr/>
        </p:nvSpPr>
        <p:spPr>
          <a:xfrm>
            <a:off x="1123088" y="2096852"/>
            <a:ext cx="3225417"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结合物理机理的参数校准方法</a:t>
            </a:r>
            <a:endParaRPr lang="zh-CN" altLang="en-US" dirty="0">
              <a:solidFill>
                <a:schemeClr val="tx2">
                  <a:lumMod val="50000"/>
                  <a:lumOff val="50000"/>
                </a:schemeClr>
              </a:solidFill>
            </a:endParaRPr>
          </a:p>
        </p:txBody>
      </p:sp>
      <p:sp>
        <p:nvSpPr>
          <p:cNvPr id="11" name="矩形 10"/>
          <p:cNvSpPr/>
          <p:nvPr/>
        </p:nvSpPr>
        <p:spPr>
          <a:xfrm>
            <a:off x="5178919" y="2764143"/>
            <a:ext cx="2964955"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2">
                    <a:lumMod val="50000"/>
                    <a:lumOff val="50000"/>
                  </a:schemeClr>
                </a:solidFill>
              </a:rPr>
              <a:t>2 </a:t>
            </a:r>
            <a:r>
              <a:rPr lang="zh-CN" altLang="en-US" sz="2400" b="1" dirty="0" smtClean="0">
                <a:solidFill>
                  <a:schemeClr val="tx2">
                    <a:lumMod val="50000"/>
                    <a:lumOff val="50000"/>
                  </a:schemeClr>
                </a:solidFill>
              </a:rPr>
              <a:t>初值</a:t>
            </a:r>
            <a:r>
              <a:rPr lang="zh-CN" altLang="en-US" sz="2400" b="1" dirty="0">
                <a:solidFill>
                  <a:schemeClr val="tx2">
                    <a:lumMod val="50000"/>
                    <a:lumOff val="50000"/>
                  </a:schemeClr>
                </a:solidFill>
              </a:rPr>
              <a:t>集合扰动方案</a:t>
            </a:r>
          </a:p>
        </p:txBody>
      </p:sp>
      <p:sp>
        <p:nvSpPr>
          <p:cNvPr id="12" name="矩形 11"/>
          <p:cNvSpPr/>
          <p:nvPr/>
        </p:nvSpPr>
        <p:spPr>
          <a:xfrm>
            <a:off x="5218783" y="3340662"/>
            <a:ext cx="2925091"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面向气候预测的</a:t>
            </a:r>
            <a:r>
              <a:rPr lang="en-US" altLang="zh-CN" dirty="0" smtClean="0">
                <a:solidFill>
                  <a:schemeClr val="tx2">
                    <a:lumMod val="50000"/>
                    <a:lumOff val="50000"/>
                  </a:schemeClr>
                </a:solidFill>
              </a:rPr>
              <a:t>BGM</a:t>
            </a:r>
            <a:r>
              <a:rPr lang="zh-CN" altLang="en-US" dirty="0" smtClean="0">
                <a:solidFill>
                  <a:schemeClr val="tx2">
                    <a:lumMod val="50000"/>
                    <a:lumOff val="50000"/>
                  </a:schemeClr>
                </a:solidFill>
              </a:rPr>
              <a:t>方法</a:t>
            </a:r>
            <a:endParaRPr lang="zh-CN" altLang="en-US" dirty="0">
              <a:solidFill>
                <a:schemeClr val="tx2">
                  <a:lumMod val="50000"/>
                  <a:lumOff val="50000"/>
                </a:schemeClr>
              </a:solidFill>
            </a:endParaRPr>
          </a:p>
        </p:txBody>
      </p:sp>
      <p:sp>
        <p:nvSpPr>
          <p:cNvPr id="13" name="矩形 12"/>
          <p:cNvSpPr/>
          <p:nvPr/>
        </p:nvSpPr>
        <p:spPr>
          <a:xfrm>
            <a:off x="1126788" y="4077072"/>
            <a:ext cx="3043973"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3 </a:t>
            </a:r>
            <a:r>
              <a:rPr lang="zh-CN" altLang="en-US" sz="2400" b="1" dirty="0" smtClean="0">
                <a:solidFill>
                  <a:schemeClr val="tx1"/>
                </a:solidFill>
              </a:rPr>
              <a:t>集合</a:t>
            </a:r>
            <a:r>
              <a:rPr lang="zh-CN" altLang="en-US" sz="2400" b="1" dirty="0">
                <a:solidFill>
                  <a:schemeClr val="tx1"/>
                </a:solidFill>
              </a:rPr>
              <a:t>集成技术</a:t>
            </a:r>
          </a:p>
        </p:txBody>
      </p:sp>
      <p:sp>
        <p:nvSpPr>
          <p:cNvPr id="14" name="矩形 13"/>
          <p:cNvSpPr/>
          <p:nvPr/>
        </p:nvSpPr>
        <p:spPr>
          <a:xfrm>
            <a:off x="1143847" y="4653136"/>
            <a:ext cx="302691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针对性更强的集合技术</a:t>
            </a:r>
            <a:endParaRPr lang="zh-CN" altLang="en-US" dirty="0">
              <a:solidFill>
                <a:schemeClr val="tx1"/>
              </a:solidFill>
            </a:endParaRPr>
          </a:p>
        </p:txBody>
      </p:sp>
      <p:cxnSp>
        <p:nvCxnSpPr>
          <p:cNvPr id="18" name="直接箭头连接符 17"/>
          <p:cNvCxnSpPr/>
          <p:nvPr/>
        </p:nvCxnSpPr>
        <p:spPr>
          <a:xfrm>
            <a:off x="4426694" y="1988840"/>
            <a:ext cx="649362" cy="122958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78920" y="1268760"/>
            <a:ext cx="3353520" cy="523220"/>
          </a:xfrm>
          <a:prstGeom prst="rect">
            <a:avLst/>
          </a:prstGeom>
          <a:noFill/>
        </p:spPr>
        <p:txBody>
          <a:bodyPr wrap="square" rtlCol="0">
            <a:spAutoFit/>
          </a:bodyPr>
          <a:lstStyle/>
          <a:p>
            <a:r>
              <a:rPr lang="en-US" altLang="zh-CN" sz="2800" b="1" dirty="0" smtClean="0">
                <a:solidFill>
                  <a:schemeClr val="tx2">
                    <a:lumMod val="50000"/>
                    <a:lumOff val="50000"/>
                  </a:schemeClr>
                </a:solidFill>
              </a:rPr>
              <a:t>4 </a:t>
            </a:r>
            <a:r>
              <a:rPr lang="zh-CN" altLang="en-US" sz="2800" b="1" dirty="0" smtClean="0">
                <a:solidFill>
                  <a:schemeClr val="tx2">
                    <a:lumMod val="50000"/>
                    <a:lumOff val="50000"/>
                  </a:schemeClr>
                </a:solidFill>
              </a:rPr>
              <a:t>混合集合预报系统</a:t>
            </a:r>
            <a:endParaRPr lang="zh-CN" altLang="en-US" sz="2800" b="1" dirty="0">
              <a:solidFill>
                <a:schemeClr val="tx2">
                  <a:lumMod val="50000"/>
                  <a:lumOff val="50000"/>
                </a:schemeClr>
              </a:solidFill>
            </a:endParaRPr>
          </a:p>
        </p:txBody>
      </p:sp>
      <p:cxnSp>
        <p:nvCxnSpPr>
          <p:cNvPr id="17" name="直接箭头连接符 16"/>
          <p:cNvCxnSpPr/>
          <p:nvPr/>
        </p:nvCxnSpPr>
        <p:spPr>
          <a:xfrm flipH="1">
            <a:off x="4290589" y="3758997"/>
            <a:ext cx="785467" cy="8398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0637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26</a:t>
            </a:fld>
            <a:endParaRPr lang="zh-CN" altLang="en-US"/>
          </a:p>
        </p:txBody>
      </p:sp>
      <p:sp>
        <p:nvSpPr>
          <p:cNvPr id="3" name="标题 1"/>
          <p:cNvSpPr txBox="1"/>
          <p:nvPr/>
        </p:nvSpPr>
        <p:spPr>
          <a:xfrm>
            <a:off x="356956" y="60801"/>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b="1" kern="0" dirty="0">
                <a:latin typeface="Arial" panose="020B0604020202020204" pitchFamily="34" charset="0"/>
                <a:cs typeface="Arial" panose="020B0604020202020204" pitchFamily="34" charset="0"/>
              </a:rPr>
              <a:t>2.3 </a:t>
            </a:r>
            <a:r>
              <a:rPr lang="zh-CN" altLang="en-US" dirty="0" smtClean="0"/>
              <a:t>集合</a:t>
            </a:r>
            <a:r>
              <a:rPr lang="zh-CN" altLang="en-US" dirty="0"/>
              <a:t>集成</a:t>
            </a:r>
            <a:r>
              <a:rPr lang="zh-CN" altLang="en-US" dirty="0" smtClean="0"/>
              <a:t>技术研究现状</a:t>
            </a:r>
            <a:endParaRPr lang="en-US" altLang="zh-CN" dirty="0"/>
          </a:p>
        </p:txBody>
      </p:sp>
      <p:sp>
        <p:nvSpPr>
          <p:cNvPr id="5" name="矩形 4"/>
          <p:cNvSpPr/>
          <p:nvPr/>
        </p:nvSpPr>
        <p:spPr>
          <a:xfrm>
            <a:off x="510306" y="1892011"/>
            <a:ext cx="3992388" cy="1511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Arial" panose="020B0604020202020204" pitchFamily="34" charset="0"/>
                <a:ea typeface="华文新魏" panose="02010800040101010101" pitchFamily="2" charset="-122"/>
              </a:rPr>
              <a:t>单变量集合</a:t>
            </a:r>
            <a:endParaRPr lang="en-US" altLang="zh-CN" sz="2800" dirty="0">
              <a:solidFill>
                <a:schemeClr val="tx1"/>
              </a:solidFill>
              <a:latin typeface="Arial" panose="020B0604020202020204" pitchFamily="34" charset="0"/>
              <a:ea typeface="华文新魏" panose="02010800040101010101" pitchFamily="2" charset="-122"/>
            </a:endParaRPr>
          </a:p>
          <a:p>
            <a:pPr algn="ctr"/>
            <a:r>
              <a:rPr lang="zh-CN" altLang="en-US" sz="2000" dirty="0">
                <a:solidFill>
                  <a:schemeClr val="tx1"/>
                </a:solidFill>
                <a:latin typeface="Arial" panose="020B0604020202020204" pitchFamily="34" charset="0"/>
                <a:ea typeface="华文新魏" panose="02010800040101010101" pitchFamily="2" charset="-122"/>
              </a:rPr>
              <a:t>将变量抽取出来，单独对该变量的模拟特征进行评价，设计集合集成方法</a:t>
            </a:r>
          </a:p>
        </p:txBody>
      </p:sp>
      <p:sp>
        <p:nvSpPr>
          <p:cNvPr id="6" name="矩形 5"/>
          <p:cNvSpPr/>
          <p:nvPr/>
        </p:nvSpPr>
        <p:spPr>
          <a:xfrm>
            <a:off x="4716016" y="1892011"/>
            <a:ext cx="4104456" cy="15369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Arial" panose="020B0604020202020204" pitchFamily="34" charset="0"/>
                <a:ea typeface="华文新魏" panose="02010800040101010101" pitchFamily="2" charset="-122"/>
              </a:rPr>
              <a:t>多变量集合</a:t>
            </a:r>
            <a:endParaRPr lang="en-US" altLang="zh-CN" sz="2800" dirty="0">
              <a:solidFill>
                <a:schemeClr val="tx1"/>
              </a:solidFill>
              <a:latin typeface="Arial" panose="020B0604020202020204" pitchFamily="34" charset="0"/>
              <a:ea typeface="华文新魏" panose="02010800040101010101" pitchFamily="2" charset="-122"/>
            </a:endParaRPr>
          </a:p>
          <a:p>
            <a:pPr algn="ctr"/>
            <a:r>
              <a:rPr lang="zh-CN" altLang="en-US" sz="2000" dirty="0">
                <a:solidFill>
                  <a:schemeClr val="tx1"/>
                </a:solidFill>
                <a:latin typeface="Arial" panose="020B0604020202020204" pitchFamily="34" charset="0"/>
                <a:ea typeface="华文新魏" panose="02010800040101010101" pitchFamily="2" charset="-122"/>
              </a:rPr>
              <a:t>多个变量的综合考虑，将综合的</a:t>
            </a:r>
            <a:r>
              <a:rPr lang="zh-CN" altLang="en-US" sz="2000" dirty="0" smtClean="0">
                <a:solidFill>
                  <a:schemeClr val="tx1"/>
                </a:solidFill>
                <a:latin typeface="Arial" panose="020B0604020202020204" pitchFamily="34" charset="0"/>
                <a:ea typeface="华文新魏" panose="02010800040101010101" pitchFamily="2" charset="-122"/>
              </a:rPr>
              <a:t>模拟性能</a:t>
            </a:r>
            <a:r>
              <a:rPr lang="zh-CN" altLang="en-US" sz="2000" dirty="0">
                <a:solidFill>
                  <a:schemeClr val="tx1"/>
                </a:solidFill>
                <a:latin typeface="Arial" panose="020B0604020202020204" pitchFamily="34" charset="0"/>
                <a:ea typeface="华文新魏" panose="02010800040101010101" pitchFamily="2" charset="-122"/>
              </a:rPr>
              <a:t>作为评价指标</a:t>
            </a:r>
          </a:p>
        </p:txBody>
      </p:sp>
      <p:sp>
        <p:nvSpPr>
          <p:cNvPr id="7" name="内容占位符 2"/>
          <p:cNvSpPr txBox="1">
            <a:spLocks/>
          </p:cNvSpPr>
          <p:nvPr/>
        </p:nvSpPr>
        <p:spPr>
          <a:xfrm>
            <a:off x="64372" y="1071543"/>
            <a:ext cx="9108504" cy="682466"/>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dirty="0" smtClean="0"/>
              <a:t>集合集成形式</a:t>
            </a:r>
            <a:endParaRPr lang="en-US" altLang="zh-CN" dirty="0" smtClean="0"/>
          </a:p>
        </p:txBody>
      </p:sp>
      <p:sp>
        <p:nvSpPr>
          <p:cNvPr id="8" name="内容占位符 2"/>
          <p:cNvSpPr txBox="1">
            <a:spLocks/>
          </p:cNvSpPr>
          <p:nvPr/>
        </p:nvSpPr>
        <p:spPr>
          <a:xfrm>
            <a:off x="141619" y="3524791"/>
            <a:ext cx="9108504" cy="682466"/>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dirty="0" smtClean="0"/>
              <a:t>集合集成指标</a:t>
            </a:r>
            <a:endParaRPr lang="en-US" altLang="zh-CN" dirty="0" smtClean="0"/>
          </a:p>
        </p:txBody>
      </p:sp>
      <p:sp>
        <p:nvSpPr>
          <p:cNvPr id="9" name="矩形 8"/>
          <p:cNvSpPr/>
          <p:nvPr/>
        </p:nvSpPr>
        <p:spPr>
          <a:xfrm>
            <a:off x="510306" y="4260178"/>
            <a:ext cx="3992387"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Arial" panose="020B0604020202020204" pitchFamily="34" charset="0"/>
                <a:ea typeface="华文新魏" panose="02010800040101010101" pitchFamily="2" charset="-122"/>
                <a:sym typeface="Wingdings" panose="05000000000000000000" pitchFamily="2" charset="2"/>
              </a:rPr>
              <a:t>模式预测与观测</a:t>
            </a:r>
            <a:r>
              <a:rPr lang="zh-CN" altLang="en-US" sz="2000" dirty="0" smtClean="0">
                <a:solidFill>
                  <a:schemeClr val="tx1"/>
                </a:solidFill>
                <a:latin typeface="Arial" panose="020B0604020202020204" pitchFamily="34" charset="0"/>
                <a:ea typeface="华文新魏" panose="02010800040101010101" pitchFamily="2" charset="-122"/>
                <a:sym typeface="Wingdings" panose="05000000000000000000" pitchFamily="2" charset="2"/>
              </a:rPr>
              <a:t>的</a:t>
            </a:r>
            <a:r>
              <a:rPr lang="zh-CN" altLang="en-US" sz="2000" dirty="0">
                <a:solidFill>
                  <a:schemeClr val="tx1"/>
                </a:solidFill>
                <a:latin typeface="Arial" panose="020B0604020202020204" pitchFamily="34" charset="0"/>
                <a:ea typeface="华文新魏" panose="02010800040101010101" pitchFamily="2" charset="-122"/>
                <a:sym typeface="Wingdings" panose="05000000000000000000" pitchFamily="2" charset="2"/>
              </a:rPr>
              <a:t>误差</a:t>
            </a:r>
            <a:r>
              <a:rPr lang="zh-CN" altLang="en-US" sz="2000" dirty="0" smtClean="0">
                <a:solidFill>
                  <a:schemeClr val="tx1"/>
                </a:solidFill>
                <a:latin typeface="Arial" panose="020B0604020202020204" pitchFamily="34" charset="0"/>
                <a:ea typeface="华文新魏" panose="02010800040101010101" pitchFamily="2" charset="-122"/>
                <a:sym typeface="Wingdings" panose="05000000000000000000" pitchFamily="2" charset="2"/>
              </a:rPr>
              <a:t>大小</a:t>
            </a:r>
            <a:endParaRPr lang="zh-CN" altLang="en-US" sz="2000" dirty="0">
              <a:solidFill>
                <a:schemeClr val="tx1"/>
              </a:solidFill>
              <a:latin typeface="Arial" panose="020B0604020202020204" pitchFamily="34" charset="0"/>
              <a:ea typeface="华文新魏" panose="02010800040101010101" pitchFamily="2" charset="-122"/>
            </a:endParaRPr>
          </a:p>
        </p:txBody>
      </p:sp>
      <p:sp>
        <p:nvSpPr>
          <p:cNvPr id="10" name="矩形 9"/>
          <p:cNvSpPr/>
          <p:nvPr/>
        </p:nvSpPr>
        <p:spPr>
          <a:xfrm>
            <a:off x="4695871" y="4256171"/>
            <a:ext cx="41044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ym typeface="Wingdings" panose="05000000000000000000" pitchFamily="2" charset="2"/>
            </a:endParaRPr>
          </a:p>
          <a:p>
            <a:pPr algn="ctr"/>
            <a:r>
              <a:rPr lang="zh-CN" altLang="en-US" sz="2000" dirty="0">
                <a:solidFill>
                  <a:schemeClr val="tx1"/>
                </a:solidFill>
                <a:latin typeface="Arial" panose="020B0604020202020204" pitchFamily="34" charset="0"/>
                <a:ea typeface="华文新魏" panose="02010800040101010101" pitchFamily="2" charset="-122"/>
                <a:sym typeface="Wingdings" panose="05000000000000000000" pitchFamily="2" charset="2"/>
              </a:rPr>
              <a:t>模式预测与观测的相关性</a:t>
            </a:r>
            <a:endParaRPr lang="en-US" altLang="zh-CN" sz="2000" dirty="0">
              <a:solidFill>
                <a:schemeClr val="tx1"/>
              </a:solidFill>
              <a:latin typeface="Arial" panose="020B0604020202020204" pitchFamily="34" charset="0"/>
              <a:ea typeface="华文新魏" panose="02010800040101010101" pitchFamily="2" charset="-122"/>
              <a:sym typeface="Wingdings" panose="05000000000000000000" pitchFamily="2" charset="2"/>
            </a:endParaRPr>
          </a:p>
          <a:p>
            <a:pPr algn="ctr"/>
            <a:endParaRPr lang="zh-CN" altLang="en-US" dirty="0"/>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7922" y="4918889"/>
            <a:ext cx="2820643" cy="1057741"/>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367593" y="4908958"/>
                <a:ext cx="3888432"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𝑅𝑀𝑆𝐸</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i="1">
                                  <a:latin typeface="Cambria Math" panose="02040503050406030204" pitchFamily="18" charset="0"/>
                                </a:rPr>
                                <m:t>n</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e>
                              </m:d>
                              <m:r>
                                <a:rPr lang="en-US" altLang="zh-CN" b="0" i="1" baseline="30000" smtClean="0">
                                  <a:latin typeface="Cambria Math" panose="02040503050406030204" pitchFamily="18" charset="0"/>
                                </a:rPr>
                                <m:t>2</m:t>
                              </m:r>
                            </m:e>
                          </m:nary>
                        </m:e>
                      </m:rad>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67593" y="4908958"/>
                <a:ext cx="3888432" cy="1077603"/>
              </a:xfrm>
              <a:prstGeom prst="rect">
                <a:avLst/>
              </a:prstGeom>
              <a:blipFill>
                <a:blip r:embed="rId8"/>
                <a:stretch>
                  <a:fillRect b="-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742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27</a:t>
            </a:fld>
            <a:endParaRPr lang="zh-CN" altLang="en-US"/>
          </a:p>
        </p:txBody>
      </p:sp>
      <p:sp>
        <p:nvSpPr>
          <p:cNvPr id="7" name="内容占位符 2"/>
          <p:cNvSpPr txBox="1">
            <a:spLocks/>
          </p:cNvSpPr>
          <p:nvPr/>
        </p:nvSpPr>
        <p:spPr>
          <a:xfrm>
            <a:off x="323528" y="880775"/>
            <a:ext cx="6480720"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dirty="0"/>
              <a:t>算术平均集成预报</a:t>
            </a:r>
            <a:r>
              <a:rPr lang="zh-CN" altLang="en-US" dirty="0" smtClean="0"/>
              <a:t>法</a:t>
            </a:r>
            <a:endParaRPr lang="en-US" altLang="zh-CN" dirty="0" smtClean="0"/>
          </a:p>
          <a:p>
            <a:pPr lvl="1"/>
            <a:r>
              <a:rPr lang="zh-CN" altLang="en-US" sz="2000" dirty="0">
                <a:latin typeface="Arial" panose="020B0604020202020204" pitchFamily="34" charset="0"/>
              </a:rPr>
              <a:t>对每一个集合成员取相同的权重系数，作为集成后模式的集合</a:t>
            </a:r>
            <a:r>
              <a:rPr lang="zh-CN" altLang="en-US" sz="2000" dirty="0" smtClean="0">
                <a:latin typeface="Arial" panose="020B0604020202020204" pitchFamily="34" charset="0"/>
              </a:rPr>
              <a:t>平均</a:t>
            </a:r>
            <a:endParaRPr lang="en-US" altLang="zh-CN" sz="2000" dirty="0" smtClean="0">
              <a:latin typeface="Arial" panose="020B0604020202020204" pitchFamily="34" charset="0"/>
            </a:endParaRPr>
          </a:p>
          <a:p>
            <a:pPr marL="457200" lvl="1" indent="0">
              <a:buNone/>
            </a:pPr>
            <a:endParaRPr lang="en-US" altLang="zh-CN" sz="2000" dirty="0">
              <a:latin typeface="Arial" panose="020B0604020202020204" pitchFamily="34" charset="0"/>
            </a:endParaRPr>
          </a:p>
          <a:p>
            <a:r>
              <a:rPr lang="zh-CN" altLang="en-US" dirty="0"/>
              <a:t>基于预测评分标准的权重集成预报法</a:t>
            </a:r>
            <a:endParaRPr lang="en-US" altLang="zh-CN" dirty="0"/>
          </a:p>
          <a:p>
            <a:pPr lvl="1"/>
            <a:r>
              <a:rPr lang="zh-CN" altLang="en-US" sz="2000" dirty="0">
                <a:latin typeface="Arial" panose="020B0604020202020204" pitchFamily="34" charset="0"/>
              </a:rPr>
              <a:t>用预测评分方法的结果评估每个集合成员的预测准确率，评分高，预测准确的成员在集成时的权重系数</a:t>
            </a:r>
            <a:r>
              <a:rPr lang="zh-CN" altLang="en-US" sz="2000" dirty="0" smtClean="0">
                <a:latin typeface="Arial" panose="020B0604020202020204" pitchFamily="34" charset="0"/>
              </a:rPr>
              <a:t>高</a:t>
            </a:r>
            <a:r>
              <a:rPr lang="en-US" altLang="zh-CN" sz="2000" dirty="0" smtClean="0">
                <a:latin typeface="Arial" panose="020B0604020202020204" pitchFamily="34" charset="0"/>
              </a:rPr>
              <a:t>[</a:t>
            </a:r>
            <a:r>
              <a:rPr lang="en-US" altLang="zh-CN" sz="2000" dirty="0" err="1" smtClean="0">
                <a:solidFill>
                  <a:srgbClr val="0000FF"/>
                </a:solidFill>
                <a:latin typeface="Bell MT" panose="02020503060305020303" pitchFamily="18" charset="0"/>
              </a:rPr>
              <a:t>Jingyue</a:t>
            </a:r>
            <a:r>
              <a:rPr lang="en-US" altLang="zh-CN" sz="2000" dirty="0" smtClean="0">
                <a:solidFill>
                  <a:srgbClr val="0000FF"/>
                </a:solidFill>
                <a:latin typeface="Bell MT" panose="02020503060305020303" pitchFamily="18" charset="0"/>
              </a:rPr>
              <a:t> Ding,2013</a:t>
            </a:r>
            <a:r>
              <a:rPr lang="en-US" altLang="zh-CN" sz="2000" dirty="0" smtClean="0">
                <a:latin typeface="Arial" panose="020B0604020202020204" pitchFamily="34" charset="0"/>
              </a:rPr>
              <a:t>]</a:t>
            </a:r>
          </a:p>
          <a:p>
            <a:pPr marL="457200" lvl="1" indent="0">
              <a:buNone/>
            </a:pPr>
            <a:endParaRPr lang="en-US" altLang="zh-CN" sz="2000" dirty="0" smtClean="0">
              <a:latin typeface="Arial" panose="020B0604020202020204" pitchFamily="34" charset="0"/>
            </a:endParaRPr>
          </a:p>
          <a:p>
            <a:r>
              <a:rPr lang="zh-CN" altLang="en-US" dirty="0" smtClean="0"/>
              <a:t>回归集成预报法</a:t>
            </a:r>
            <a:endParaRPr lang="en-US" altLang="zh-CN" dirty="0" smtClean="0"/>
          </a:p>
          <a:p>
            <a:pPr lvl="1"/>
            <a:r>
              <a:rPr lang="zh-CN" altLang="en-US" sz="2000" dirty="0" smtClean="0">
                <a:latin typeface="Arial" panose="020B0604020202020204" pitchFamily="34" charset="0"/>
              </a:rPr>
              <a:t>以各个子集的预测结果作为回归因子，用来回归出集合的综合模拟结果</a:t>
            </a:r>
            <a:endParaRPr lang="en-US" altLang="zh-CN" sz="2000" dirty="0" smtClean="0">
              <a:latin typeface="Arial" panose="020B0604020202020204" pitchFamily="34" charset="0"/>
            </a:endParaRPr>
          </a:p>
        </p:txBody>
      </p:sp>
      <mc:AlternateContent xmlns:mc="http://schemas.openxmlformats.org/markup-compatibility/2006" xmlns:a14="http://schemas.microsoft.com/office/drawing/2010/main">
        <mc:Choice Requires="a14">
          <p:sp>
            <p:nvSpPr>
              <p:cNvPr id="9" name="矩形 8"/>
              <p:cNvSpPr/>
              <p:nvPr/>
            </p:nvSpPr>
            <p:spPr>
              <a:xfrm>
                <a:off x="6841410" y="5066447"/>
                <a:ext cx="200568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ε</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841410" y="5066447"/>
                <a:ext cx="2005689" cy="461665"/>
              </a:xfrm>
              <a:prstGeom prst="rect">
                <a:avLst/>
              </a:prstGeom>
              <a:blipFill>
                <a:blip r:embed="rId7"/>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116011" y="1143737"/>
                <a:ext cx="1456489" cy="808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116011" y="1143737"/>
                <a:ext cx="1456489" cy="80804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429337" y="3476199"/>
                <a:ext cx="11433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𝐵𝑆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429337" y="3476199"/>
                <a:ext cx="1143326" cy="276999"/>
              </a:xfrm>
              <a:prstGeom prst="rect">
                <a:avLst/>
              </a:prstGeom>
              <a:blipFill>
                <a:blip r:embed="rId9"/>
                <a:stretch>
                  <a:fillRect l="-4278" r="-427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985076" y="2612171"/>
                <a:ext cx="2158924"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𝐵𝑆</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𝑖</m:t>
                                  </m:r>
                                </m:sub>
                              </m:sSub>
                            </m:e>
                          </m:d>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 </m:t>
                          </m:r>
                        </m:e>
                      </m:nary>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985076" y="2612171"/>
                <a:ext cx="2158924" cy="778931"/>
              </a:xfrm>
              <a:prstGeom prst="rect">
                <a:avLst/>
              </a:prstGeom>
              <a:blipFill>
                <a:blip r:embed="rId10"/>
                <a:stretch>
                  <a:fillRect/>
                </a:stretch>
              </a:blipFill>
            </p:spPr>
            <p:txBody>
              <a:bodyPr/>
              <a:lstStyle/>
              <a:p>
                <a:r>
                  <a:rPr lang="zh-CN" altLang="en-US">
                    <a:noFill/>
                  </a:rPr>
                  <a:t> </a:t>
                </a:r>
              </a:p>
            </p:txBody>
          </p:sp>
        </mc:Fallback>
      </mc:AlternateContent>
      <p:sp>
        <p:nvSpPr>
          <p:cNvPr id="16" name="标题 1"/>
          <p:cNvSpPr txBox="1"/>
          <p:nvPr/>
        </p:nvSpPr>
        <p:spPr>
          <a:xfrm>
            <a:off x="356956" y="60801"/>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b="1" kern="0" dirty="0">
                <a:latin typeface="Arial" panose="020B0604020202020204" pitchFamily="34" charset="0"/>
                <a:cs typeface="Arial" panose="020B0604020202020204" pitchFamily="34" charset="0"/>
              </a:rPr>
              <a:t>2.3 </a:t>
            </a:r>
            <a:r>
              <a:rPr lang="zh-CN" altLang="en-US" dirty="0" smtClean="0"/>
              <a:t>集合</a:t>
            </a:r>
            <a:r>
              <a:rPr lang="zh-CN" altLang="en-US" dirty="0"/>
              <a:t>集成</a:t>
            </a:r>
            <a:r>
              <a:rPr lang="zh-CN" altLang="en-US" dirty="0" smtClean="0"/>
              <a:t>技术研究现状</a:t>
            </a:r>
            <a:endParaRPr lang="en-US" altLang="zh-CN" dirty="0"/>
          </a:p>
        </p:txBody>
      </p:sp>
      <p:sp>
        <p:nvSpPr>
          <p:cNvPr id="14" name="折角形 13"/>
          <p:cNvSpPr/>
          <p:nvPr/>
        </p:nvSpPr>
        <p:spPr>
          <a:xfrm>
            <a:off x="134131" y="2204864"/>
            <a:ext cx="8712968" cy="404646"/>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F0000"/>
              </a:solidFill>
            </a:endParaRPr>
          </a:p>
          <a:p>
            <a:pPr algn="ctr"/>
            <a:r>
              <a:rPr lang="zh-CN" altLang="en-US" sz="2000" b="1" dirty="0">
                <a:solidFill>
                  <a:srgbClr val="FF0000"/>
                </a:solidFill>
              </a:rPr>
              <a:t>问题：不能保留集合成员的特性</a:t>
            </a:r>
          </a:p>
          <a:p>
            <a:pPr algn="ctr"/>
            <a:endParaRPr lang="zh-CN" altLang="en-US" dirty="0"/>
          </a:p>
        </p:txBody>
      </p:sp>
      <p:sp>
        <p:nvSpPr>
          <p:cNvPr id="15" name="折角形 14"/>
          <p:cNvSpPr/>
          <p:nvPr/>
        </p:nvSpPr>
        <p:spPr>
          <a:xfrm>
            <a:off x="134131" y="4208653"/>
            <a:ext cx="8712968" cy="400125"/>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smtClean="0">
              <a:solidFill>
                <a:srgbClr val="FF0000"/>
              </a:solidFill>
            </a:endParaRPr>
          </a:p>
          <a:p>
            <a:pPr algn="ctr"/>
            <a:r>
              <a:rPr lang="zh-CN" altLang="en-US" sz="2000" b="1" dirty="0">
                <a:solidFill>
                  <a:srgbClr val="FF0000"/>
                </a:solidFill>
              </a:rPr>
              <a:t>问题：评分中未考虑预测与观测的相关性指标</a:t>
            </a:r>
          </a:p>
          <a:p>
            <a:pPr algn="ctr"/>
            <a:endParaRPr lang="zh-CN" altLang="en-US" dirty="0"/>
          </a:p>
        </p:txBody>
      </p:sp>
      <p:sp>
        <p:nvSpPr>
          <p:cNvPr id="20" name="折角形 19"/>
          <p:cNvSpPr/>
          <p:nvPr/>
        </p:nvSpPr>
        <p:spPr>
          <a:xfrm>
            <a:off x="159741" y="5790658"/>
            <a:ext cx="8712968" cy="434716"/>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思考</a:t>
            </a:r>
            <a:r>
              <a:rPr lang="zh-CN" altLang="en-US" sz="2000" b="1" dirty="0">
                <a:solidFill>
                  <a:srgbClr val="FF0000"/>
                </a:solidFill>
              </a:rPr>
              <a:t>：期待寻找各子集之间复杂的相互关联</a:t>
            </a:r>
          </a:p>
        </p:txBody>
      </p:sp>
    </p:spTree>
    <p:extLst>
      <p:ext uri="{BB962C8B-B14F-4D97-AF65-F5344CB8AC3E}">
        <p14:creationId xmlns:p14="http://schemas.microsoft.com/office/powerpoint/2010/main" val="367695945"/>
      </p:ext>
    </p:extLst>
  </p:cSld>
  <p:clrMapOvr>
    <a:masterClrMapping/>
  </p:clrMapOvr>
  <mc:AlternateContent xmlns:mc="http://schemas.openxmlformats.org/markup-compatibility/2006" xmlns:p14="http://schemas.microsoft.com/office/powerpoint/2010/main">
    <mc:Choice Requires="p14">
      <p:transition spd="slow" p14:dur="2000" advTm="150040"/>
    </mc:Choice>
    <mc:Fallback xmlns="">
      <p:transition spd="slow" advTm="1500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animBg="1"/>
      <p:bldP spid="15"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28</a:t>
            </a:fld>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772816"/>
            <a:ext cx="5423627" cy="2617660"/>
          </a:xfrm>
          <a:prstGeom prst="rect">
            <a:avLst/>
          </a:prstGeom>
        </p:spPr>
      </p:pic>
      <p:pic>
        <p:nvPicPr>
          <p:cNvPr id="4" name="图片 3"/>
          <p:cNvPicPr>
            <a:picLocks noChangeAspect="1"/>
          </p:cNvPicPr>
          <p:nvPr/>
        </p:nvPicPr>
        <p:blipFill>
          <a:blip r:embed="rId3"/>
          <a:stretch>
            <a:fillRect/>
          </a:stretch>
        </p:blipFill>
        <p:spPr>
          <a:xfrm>
            <a:off x="5868144" y="1793163"/>
            <a:ext cx="3154263" cy="2232248"/>
          </a:xfrm>
          <a:prstGeom prst="rect">
            <a:avLst/>
          </a:prstGeom>
        </p:spPr>
      </p:pic>
      <p:sp>
        <p:nvSpPr>
          <p:cNvPr id="7" name="文本框 6"/>
          <p:cNvSpPr txBox="1"/>
          <p:nvPr/>
        </p:nvSpPr>
        <p:spPr>
          <a:xfrm>
            <a:off x="683568" y="4725144"/>
            <a:ext cx="3600400" cy="1015663"/>
          </a:xfrm>
          <a:prstGeom prst="rect">
            <a:avLst/>
          </a:prstGeom>
          <a:noFill/>
        </p:spPr>
        <p:txBody>
          <a:bodyPr wrap="square" rtlCol="0">
            <a:spAutoFit/>
          </a:bodyPr>
          <a:lstStyle/>
          <a:p>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多目标优化集合集成方法</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（同时考虑预测误差和预测与观测的相关性）</a:t>
            </a:r>
            <a:endParaRPr lang="zh-CN" altLang="en-US"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文本框 7"/>
          <p:cNvSpPr txBox="1"/>
          <p:nvPr/>
        </p:nvSpPr>
        <p:spPr>
          <a:xfrm>
            <a:off x="5740822" y="4453026"/>
            <a:ext cx="3600400" cy="707886"/>
          </a:xfrm>
          <a:prstGeom prst="rect">
            <a:avLst/>
          </a:prstGeom>
          <a:noFill/>
        </p:spPr>
        <p:txBody>
          <a:bodyPr wrap="square" rtlCol="0">
            <a:spAutoFit/>
          </a:bodyPr>
          <a:lstStyle/>
          <a:p>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机器学习集合集成方法</a:t>
            </a:r>
            <a:endPar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（寻找集合之间的相互关联）</a:t>
            </a:r>
            <a:endParaRPr lang="zh-CN" altLang="en-US"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标题 1"/>
          <p:cNvSpPr txBox="1"/>
          <p:nvPr/>
        </p:nvSpPr>
        <p:spPr>
          <a:xfrm>
            <a:off x="395536" y="116632"/>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b="1" kern="0" dirty="0">
                <a:latin typeface="Arial" panose="020B0604020202020204" pitchFamily="34" charset="0"/>
                <a:cs typeface="Arial" panose="020B0604020202020204" pitchFamily="34" charset="0"/>
              </a:rPr>
              <a:t>2.3</a:t>
            </a:r>
            <a:r>
              <a:rPr lang="en-US" altLang="zh-CN" kern="0" dirty="0" smtClean="0">
                <a:latin typeface="Arial Black" panose="020B0A04020102020204" pitchFamily="34" charset="0"/>
                <a:cs typeface="+mj-cs"/>
              </a:rPr>
              <a:t> </a:t>
            </a:r>
            <a:r>
              <a:rPr lang="zh-CN" altLang="en-US" dirty="0" smtClean="0"/>
              <a:t>基于</a:t>
            </a:r>
            <a:r>
              <a:rPr lang="zh-CN" altLang="en-US" dirty="0"/>
              <a:t>气候系统模式的集合集成技术</a:t>
            </a:r>
            <a:endParaRPr lang="en-US" altLang="zh-CN" dirty="0"/>
          </a:p>
        </p:txBody>
      </p:sp>
    </p:spTree>
    <p:extLst>
      <p:ext uri="{BB962C8B-B14F-4D97-AF65-F5344CB8AC3E}">
        <p14:creationId xmlns:p14="http://schemas.microsoft.com/office/powerpoint/2010/main" val="18606525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07504" y="980728"/>
            <a:ext cx="8964488"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dirty="0" smtClean="0"/>
              <a:t>研究目标</a:t>
            </a:r>
            <a:endParaRPr lang="en-US" altLang="zh-CN" dirty="0" smtClean="0"/>
          </a:p>
          <a:p>
            <a:pPr lvl="1"/>
            <a:r>
              <a:rPr lang="zh-CN" altLang="en-US" sz="2000" dirty="0">
                <a:latin typeface="Arial" panose="020B0604020202020204" pitchFamily="34" charset="0"/>
              </a:rPr>
              <a:t>针对集合成员数目，设计合适</a:t>
            </a:r>
            <a:r>
              <a:rPr lang="zh-CN" altLang="en-US" sz="2000" dirty="0" smtClean="0">
                <a:latin typeface="Arial" panose="020B0604020202020204" pitchFamily="34" charset="0"/>
              </a:rPr>
              <a:t>的气候系统模式的集合</a:t>
            </a:r>
            <a:r>
              <a:rPr lang="zh-CN" altLang="en-US" sz="2000" dirty="0">
                <a:latin typeface="Arial" panose="020B0604020202020204" pitchFamily="34" charset="0"/>
              </a:rPr>
              <a:t>集成方法</a:t>
            </a:r>
            <a:endParaRPr lang="en-US" altLang="zh-CN" sz="2000" dirty="0">
              <a:latin typeface="Arial" panose="020B0604020202020204" pitchFamily="34" charset="0"/>
            </a:endParaRPr>
          </a:p>
          <a:p>
            <a:r>
              <a:rPr lang="zh-CN" altLang="en-US" dirty="0" smtClean="0"/>
              <a:t>研究方法</a:t>
            </a:r>
            <a:endParaRPr lang="en-US" altLang="zh-CN" dirty="0" smtClean="0"/>
          </a:p>
          <a:p>
            <a:pPr lvl="1"/>
            <a:r>
              <a:rPr lang="zh-CN" altLang="en-US" sz="2000" dirty="0" smtClean="0">
                <a:latin typeface="Arial" panose="020B0604020202020204" pitchFamily="34" charset="0"/>
              </a:rPr>
              <a:t>利用多目标优化、神经网络等方法</a:t>
            </a:r>
            <a:r>
              <a:rPr lang="zh-CN" altLang="en-US" sz="2000" dirty="0">
                <a:latin typeface="Arial" panose="020B0604020202020204" pitchFamily="34" charset="0"/>
              </a:rPr>
              <a:t>获取集合</a:t>
            </a:r>
            <a:r>
              <a:rPr lang="zh-CN" altLang="en-US" sz="2000" dirty="0" smtClean="0">
                <a:latin typeface="Arial" panose="020B0604020202020204" pitchFamily="34" charset="0"/>
              </a:rPr>
              <a:t>成员权重</a:t>
            </a:r>
            <a:r>
              <a:rPr lang="zh-CN" altLang="en-US" sz="2000" dirty="0">
                <a:latin typeface="Arial" panose="020B0604020202020204" pitchFamily="34" charset="0"/>
              </a:rPr>
              <a:t>系数</a:t>
            </a:r>
            <a:endParaRPr lang="en-US" altLang="zh-CN" sz="2000" dirty="0">
              <a:latin typeface="Arial" panose="020B0604020202020204" pitchFamily="34" charset="0"/>
            </a:endParaRPr>
          </a:p>
          <a:p>
            <a:pPr lvl="1"/>
            <a:r>
              <a:rPr lang="zh-CN" altLang="en-US" sz="2000" dirty="0">
                <a:latin typeface="Arial" panose="020B0604020202020204" pitchFamily="34" charset="0"/>
              </a:rPr>
              <a:t>对比现有集合集成方法与新设计方法之间的差异</a:t>
            </a:r>
            <a:endParaRPr lang="en-US" altLang="zh-CN" sz="2000" dirty="0">
              <a:latin typeface="Arial" panose="020B0604020202020204" pitchFamily="34" charset="0"/>
            </a:endParaRPr>
          </a:p>
          <a:p>
            <a:r>
              <a:rPr lang="zh-CN" altLang="en-US" dirty="0" smtClean="0"/>
              <a:t>研究难点</a:t>
            </a:r>
            <a:endParaRPr lang="en-US" altLang="zh-CN" dirty="0" smtClean="0"/>
          </a:p>
          <a:p>
            <a:pPr lvl="1"/>
            <a:r>
              <a:rPr lang="zh-CN" altLang="en-US" sz="2000" dirty="0" smtClean="0">
                <a:latin typeface="Arial" panose="020B0604020202020204" pitchFamily="34" charset="0"/>
              </a:rPr>
              <a:t>高效多目标</a:t>
            </a:r>
            <a:r>
              <a:rPr lang="zh-CN" altLang="en-US" sz="2000" dirty="0">
                <a:latin typeface="Arial" panose="020B0604020202020204" pitchFamily="34" charset="0"/>
              </a:rPr>
              <a:t>优化</a:t>
            </a:r>
            <a:r>
              <a:rPr lang="zh-CN" altLang="en-US" sz="2000" dirty="0" smtClean="0">
                <a:latin typeface="Arial" panose="020B0604020202020204" pitchFamily="34" charset="0"/>
              </a:rPr>
              <a:t>算法的</a:t>
            </a:r>
            <a:r>
              <a:rPr lang="zh-CN" altLang="en-US" sz="2000" dirty="0">
                <a:latin typeface="Arial" panose="020B0604020202020204" pitchFamily="34" charset="0"/>
              </a:rPr>
              <a:t>选择</a:t>
            </a:r>
            <a:r>
              <a:rPr lang="zh-CN" altLang="en-US" sz="2000" dirty="0" smtClean="0">
                <a:latin typeface="Arial" panose="020B0604020202020204" pitchFamily="34" charset="0"/>
              </a:rPr>
              <a:t>，机器学习方法的</a:t>
            </a:r>
            <a:r>
              <a:rPr lang="zh-CN" altLang="en-US" sz="2000" dirty="0">
                <a:latin typeface="Arial" panose="020B0604020202020204" pitchFamily="34" charset="0"/>
              </a:rPr>
              <a:t>超参设置等</a:t>
            </a:r>
            <a:endParaRPr lang="en-US" altLang="zh-CN" sz="2000" dirty="0" smtClean="0">
              <a:latin typeface="Arial" panose="020B0604020202020204" pitchFamily="34" charset="0"/>
            </a:endParaRPr>
          </a:p>
          <a:p>
            <a:pPr lvl="1"/>
            <a:endParaRPr lang="en-US" altLang="zh-CN" sz="2000" dirty="0" smtClean="0">
              <a:latin typeface="Arial" panose="020B060402020202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29</a:t>
            </a:fld>
            <a:endParaRPr lang="zh-CN" altLang="en-US"/>
          </a:p>
        </p:txBody>
      </p:sp>
      <p:sp>
        <p:nvSpPr>
          <p:cNvPr id="3" name="标题 1"/>
          <p:cNvSpPr txBox="1"/>
          <p:nvPr/>
        </p:nvSpPr>
        <p:spPr>
          <a:xfrm>
            <a:off x="395536" y="116632"/>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b="1" kern="0" dirty="0">
                <a:latin typeface="Arial" panose="020B0604020202020204" pitchFamily="34" charset="0"/>
                <a:cs typeface="Arial" panose="020B0604020202020204" pitchFamily="34" charset="0"/>
              </a:rPr>
              <a:t>2.3</a:t>
            </a:r>
            <a:r>
              <a:rPr lang="en-US" altLang="zh-CN" kern="0" dirty="0" smtClean="0">
                <a:latin typeface="Arial Black" panose="020B0A04020102020204" pitchFamily="34" charset="0"/>
                <a:cs typeface="+mj-cs"/>
              </a:rPr>
              <a:t> </a:t>
            </a:r>
            <a:r>
              <a:rPr lang="zh-CN" altLang="en-US" dirty="0" smtClean="0"/>
              <a:t>基于</a:t>
            </a:r>
            <a:r>
              <a:rPr lang="zh-CN" altLang="en-US" dirty="0"/>
              <a:t>气候系统模式的集合集成技术</a:t>
            </a:r>
            <a:endParaRPr lang="en-US" altLang="zh-CN" dirty="0"/>
          </a:p>
        </p:txBody>
      </p:sp>
    </p:spTree>
    <p:extLst>
      <p:ext uri="{BB962C8B-B14F-4D97-AF65-F5344CB8AC3E}">
        <p14:creationId xmlns:p14="http://schemas.microsoft.com/office/powerpoint/2010/main" val="1604971658"/>
      </p:ext>
    </p:extLst>
  </p:cSld>
  <p:clrMapOvr>
    <a:masterClrMapping/>
  </p:clrMapOvr>
  <mc:AlternateContent xmlns:mc="http://schemas.openxmlformats.org/markup-compatibility/2006" xmlns:p14="http://schemas.microsoft.com/office/powerpoint/2010/main">
    <mc:Choice Requires="p14">
      <p:transition spd="slow" p14:dur="2000" advTm="81637"/>
    </mc:Choice>
    <mc:Fallback xmlns="">
      <p:transition spd="slow" advTm="816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3</a:t>
            </a:fld>
            <a:endParaRPr lang="zh-CN" altLang="en-US" dirty="0"/>
          </a:p>
        </p:txBody>
      </p:sp>
      <p:sp>
        <p:nvSpPr>
          <p:cNvPr id="15"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smtClean="0">
                <a:latin typeface="Arial" panose="020B0604020202020204" pitchFamily="34" charset="0"/>
                <a:cs typeface="Arial" panose="020B0604020202020204" pitchFamily="34" charset="0"/>
              </a:rPr>
              <a:t>1.1</a:t>
            </a:r>
            <a:r>
              <a:rPr lang="en-US" altLang="zh-CN" kern="0" dirty="0" smtClean="0"/>
              <a:t> </a:t>
            </a:r>
            <a:r>
              <a:rPr lang="zh-CN" altLang="en-US" kern="0" dirty="0" smtClean="0"/>
              <a:t>气候</a:t>
            </a:r>
            <a:r>
              <a:rPr lang="zh-CN" altLang="en-US" kern="0" dirty="0"/>
              <a:t>预测</a:t>
            </a:r>
            <a:r>
              <a:rPr lang="zh-CN" altLang="en-US" kern="0" dirty="0" smtClean="0"/>
              <a:t>与</a:t>
            </a:r>
            <a:r>
              <a:rPr lang="zh-CN" altLang="en-US" kern="0" dirty="0"/>
              <a:t>地球系统模式</a:t>
            </a:r>
          </a:p>
        </p:txBody>
      </p:sp>
      <p:pic>
        <p:nvPicPr>
          <p:cNvPr id="8" name="图片 7"/>
          <p:cNvPicPr>
            <a:picLocks noChangeAspect="1"/>
          </p:cNvPicPr>
          <p:nvPr/>
        </p:nvPicPr>
        <p:blipFill>
          <a:blip r:embed="rId3"/>
          <a:stretch>
            <a:fillRect/>
          </a:stretch>
        </p:blipFill>
        <p:spPr>
          <a:xfrm>
            <a:off x="473670" y="1556792"/>
            <a:ext cx="4035924" cy="399329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5452" y="1772816"/>
            <a:ext cx="2288888" cy="1525624"/>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5128" y="1772816"/>
            <a:ext cx="2052012" cy="1525624"/>
          </a:xfrm>
          <a:prstGeom prst="rect">
            <a:avLst/>
          </a:prstGeom>
        </p:spPr>
      </p:pic>
      <p:pic>
        <p:nvPicPr>
          <p:cNvPr id="12" name="图片 11"/>
          <p:cNvPicPr>
            <a:picLocks noChangeAspect="1"/>
          </p:cNvPicPr>
          <p:nvPr/>
        </p:nvPicPr>
        <p:blipFill>
          <a:blip r:embed="rId6"/>
          <a:stretch>
            <a:fillRect/>
          </a:stretch>
        </p:blipFill>
        <p:spPr>
          <a:xfrm>
            <a:off x="4640006" y="3455370"/>
            <a:ext cx="2057134" cy="1496047"/>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8473" y="3476241"/>
            <a:ext cx="2305867" cy="1459104"/>
          </a:xfrm>
          <a:prstGeom prst="rect">
            <a:avLst/>
          </a:prstGeom>
        </p:spPr>
      </p:pic>
      <p:sp>
        <p:nvSpPr>
          <p:cNvPr id="10" name="内容占位符 2"/>
          <p:cNvSpPr txBox="1">
            <a:spLocks/>
          </p:cNvSpPr>
          <p:nvPr/>
        </p:nvSpPr>
        <p:spPr>
          <a:xfrm>
            <a:off x="49611" y="874028"/>
            <a:ext cx="9108504"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8"/>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9"/>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10"/>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11"/>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11"/>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11"/>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11"/>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11"/>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11"/>
              </a:buBlip>
              <a:defRPr sz="1600">
                <a:solidFill>
                  <a:schemeClr val="tx1"/>
                </a:solidFill>
                <a:latin typeface="+mn-lt"/>
                <a:ea typeface="+mn-ea"/>
              </a:defRPr>
            </a:lvl9pPr>
          </a:lstStyle>
          <a:p>
            <a:r>
              <a:rPr lang="zh-CN" altLang="en-US" kern="0" dirty="0" smtClean="0"/>
              <a:t>气候预测问题的重要性</a:t>
            </a:r>
            <a:endParaRPr lang="zh-CN" altLang="en-US" kern="0" dirty="0"/>
          </a:p>
        </p:txBody>
      </p:sp>
    </p:spTree>
    <p:extLst>
      <p:ext uri="{BB962C8B-B14F-4D97-AF65-F5344CB8AC3E}">
        <p14:creationId xmlns:p14="http://schemas.microsoft.com/office/powerpoint/2010/main" val="3838732663"/>
      </p:ext>
    </p:extLst>
  </p:cSld>
  <p:clrMapOvr>
    <a:masterClrMapping/>
  </p:clrMapOvr>
  <mc:AlternateContent xmlns:mc="http://schemas.openxmlformats.org/markup-compatibility/2006" xmlns:p14="http://schemas.microsoft.com/office/powerpoint/2010/main">
    <mc:Choice Requires="p14">
      <p:transition spd="slow" p14:dur="2000" advTm="48672"/>
    </mc:Choice>
    <mc:Fallback xmlns="">
      <p:transition spd="slow" advTm="48672"/>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5536" y="980728"/>
            <a:ext cx="8248401" cy="48245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30</a:t>
            </a:fld>
            <a:endParaRPr lang="zh-CN" altLang="en-US" dirty="0"/>
          </a:p>
        </p:txBody>
      </p:sp>
      <p:sp>
        <p:nvSpPr>
          <p:cNvPr id="5" name="流程图: 文档 4"/>
          <p:cNvSpPr/>
          <p:nvPr/>
        </p:nvSpPr>
        <p:spPr>
          <a:xfrm>
            <a:off x="970310" y="1268760"/>
            <a:ext cx="3456384" cy="2088232"/>
          </a:xfrm>
          <a:prstGeom prst="flowChartDocumen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流程图: 文档 5"/>
          <p:cNvSpPr/>
          <p:nvPr/>
        </p:nvSpPr>
        <p:spPr>
          <a:xfrm>
            <a:off x="5076056" y="2529410"/>
            <a:ext cx="3168352" cy="1872208"/>
          </a:xfrm>
          <a:prstGeom prst="flowChartDocumen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文档 6"/>
          <p:cNvSpPr/>
          <p:nvPr/>
        </p:nvSpPr>
        <p:spPr>
          <a:xfrm>
            <a:off x="971600" y="3717032"/>
            <a:ext cx="3343177" cy="1944216"/>
          </a:xfrm>
          <a:prstGeom prst="flowChartDocumen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13037" y="1520788"/>
            <a:ext cx="3170931"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1 </a:t>
            </a:r>
            <a:r>
              <a:rPr lang="zh-CN" altLang="en-US" sz="2400" b="1" dirty="0" smtClean="0">
                <a:solidFill>
                  <a:schemeClr val="tx2">
                    <a:lumMod val="50000"/>
                    <a:lumOff val="50000"/>
                  </a:schemeClr>
                </a:solidFill>
              </a:rPr>
              <a:t>参数校准方案</a:t>
            </a:r>
            <a:endParaRPr lang="zh-CN" altLang="en-US" sz="2400" b="1" dirty="0">
              <a:solidFill>
                <a:schemeClr val="tx2">
                  <a:lumMod val="50000"/>
                  <a:lumOff val="50000"/>
                </a:schemeClr>
              </a:solidFill>
            </a:endParaRPr>
          </a:p>
        </p:txBody>
      </p:sp>
      <p:sp>
        <p:nvSpPr>
          <p:cNvPr id="10" name="矩形 9"/>
          <p:cNvSpPr/>
          <p:nvPr/>
        </p:nvSpPr>
        <p:spPr>
          <a:xfrm>
            <a:off x="1123088" y="2096852"/>
            <a:ext cx="3225417"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结合物理机理的参数校准方法</a:t>
            </a:r>
            <a:endParaRPr lang="zh-CN" altLang="en-US" dirty="0">
              <a:solidFill>
                <a:schemeClr val="tx2">
                  <a:lumMod val="50000"/>
                  <a:lumOff val="50000"/>
                </a:schemeClr>
              </a:solidFill>
            </a:endParaRPr>
          </a:p>
        </p:txBody>
      </p:sp>
      <p:sp>
        <p:nvSpPr>
          <p:cNvPr id="11" name="矩形 10"/>
          <p:cNvSpPr/>
          <p:nvPr/>
        </p:nvSpPr>
        <p:spPr>
          <a:xfrm>
            <a:off x="5178919" y="2764143"/>
            <a:ext cx="2964955"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2">
                    <a:lumMod val="50000"/>
                    <a:lumOff val="50000"/>
                  </a:schemeClr>
                </a:solidFill>
              </a:rPr>
              <a:t>2 </a:t>
            </a:r>
            <a:r>
              <a:rPr lang="zh-CN" altLang="en-US" sz="2400" b="1" dirty="0" smtClean="0">
                <a:solidFill>
                  <a:schemeClr val="tx2">
                    <a:lumMod val="50000"/>
                    <a:lumOff val="50000"/>
                  </a:schemeClr>
                </a:solidFill>
              </a:rPr>
              <a:t>初值</a:t>
            </a:r>
            <a:r>
              <a:rPr lang="zh-CN" altLang="en-US" sz="2400" b="1" dirty="0">
                <a:solidFill>
                  <a:schemeClr val="tx2">
                    <a:lumMod val="50000"/>
                    <a:lumOff val="50000"/>
                  </a:schemeClr>
                </a:solidFill>
              </a:rPr>
              <a:t>集合扰动方案</a:t>
            </a:r>
          </a:p>
        </p:txBody>
      </p:sp>
      <p:sp>
        <p:nvSpPr>
          <p:cNvPr id="12" name="矩形 11"/>
          <p:cNvSpPr/>
          <p:nvPr/>
        </p:nvSpPr>
        <p:spPr>
          <a:xfrm>
            <a:off x="5187974" y="3344804"/>
            <a:ext cx="295590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lumOff val="50000"/>
                  </a:schemeClr>
                </a:solidFill>
              </a:rPr>
              <a:t>面向气候预测的</a:t>
            </a:r>
            <a:r>
              <a:rPr lang="en-US" altLang="zh-CN" dirty="0" smtClean="0">
                <a:solidFill>
                  <a:schemeClr val="tx2">
                    <a:lumMod val="50000"/>
                    <a:lumOff val="50000"/>
                  </a:schemeClr>
                </a:solidFill>
              </a:rPr>
              <a:t>BGM</a:t>
            </a:r>
            <a:r>
              <a:rPr lang="zh-CN" altLang="en-US" dirty="0" smtClean="0">
                <a:solidFill>
                  <a:schemeClr val="tx2">
                    <a:lumMod val="50000"/>
                    <a:lumOff val="50000"/>
                  </a:schemeClr>
                </a:solidFill>
              </a:rPr>
              <a:t>方法</a:t>
            </a:r>
            <a:endParaRPr lang="zh-CN" altLang="en-US" dirty="0">
              <a:solidFill>
                <a:schemeClr val="tx2">
                  <a:lumMod val="50000"/>
                  <a:lumOff val="50000"/>
                </a:schemeClr>
              </a:solidFill>
            </a:endParaRPr>
          </a:p>
        </p:txBody>
      </p:sp>
      <p:sp>
        <p:nvSpPr>
          <p:cNvPr id="13" name="矩形 12"/>
          <p:cNvSpPr/>
          <p:nvPr/>
        </p:nvSpPr>
        <p:spPr>
          <a:xfrm>
            <a:off x="1126788" y="4077072"/>
            <a:ext cx="3043973"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2"/>
                </a:solidFill>
              </a:rPr>
              <a:t>3 </a:t>
            </a:r>
            <a:r>
              <a:rPr lang="zh-CN" altLang="en-US" sz="2400" b="1" dirty="0" smtClean="0">
                <a:solidFill>
                  <a:schemeClr val="bg2"/>
                </a:solidFill>
              </a:rPr>
              <a:t>集合</a:t>
            </a:r>
            <a:r>
              <a:rPr lang="zh-CN" altLang="en-US" sz="2400" b="1" dirty="0">
                <a:solidFill>
                  <a:schemeClr val="bg2"/>
                </a:solidFill>
              </a:rPr>
              <a:t>集成技术</a:t>
            </a:r>
          </a:p>
        </p:txBody>
      </p:sp>
      <p:sp>
        <p:nvSpPr>
          <p:cNvPr id="14" name="矩形 13"/>
          <p:cNvSpPr/>
          <p:nvPr/>
        </p:nvSpPr>
        <p:spPr>
          <a:xfrm>
            <a:off x="1143847" y="4653136"/>
            <a:ext cx="302691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solidFill>
              </a:rPr>
              <a:t>针对性更强的集合技术</a:t>
            </a:r>
            <a:endParaRPr lang="zh-CN" altLang="en-US" dirty="0">
              <a:solidFill>
                <a:schemeClr val="bg2"/>
              </a:solidFill>
            </a:endParaRPr>
          </a:p>
        </p:txBody>
      </p:sp>
      <p:cxnSp>
        <p:nvCxnSpPr>
          <p:cNvPr id="18" name="直接箭头连接符 17"/>
          <p:cNvCxnSpPr/>
          <p:nvPr/>
        </p:nvCxnSpPr>
        <p:spPr>
          <a:xfrm>
            <a:off x="4426694" y="1988840"/>
            <a:ext cx="649362" cy="122958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78920" y="1268760"/>
            <a:ext cx="3353520" cy="523220"/>
          </a:xfrm>
          <a:prstGeom prst="rect">
            <a:avLst/>
          </a:prstGeom>
          <a:noFill/>
        </p:spPr>
        <p:txBody>
          <a:bodyPr wrap="square" rtlCol="0">
            <a:spAutoFit/>
          </a:bodyPr>
          <a:lstStyle/>
          <a:p>
            <a:r>
              <a:rPr lang="en-US" altLang="zh-CN" sz="2800" b="1" dirty="0" smtClean="0"/>
              <a:t>4 </a:t>
            </a:r>
            <a:r>
              <a:rPr lang="zh-CN" altLang="en-US" sz="2800" b="1" dirty="0" smtClean="0"/>
              <a:t>混合集合预报系统</a:t>
            </a:r>
            <a:endParaRPr lang="zh-CN" altLang="en-US" sz="2800" b="1" dirty="0"/>
          </a:p>
        </p:txBody>
      </p:sp>
      <p:cxnSp>
        <p:nvCxnSpPr>
          <p:cNvPr id="17" name="直接箭头连接符 16"/>
          <p:cNvCxnSpPr/>
          <p:nvPr/>
        </p:nvCxnSpPr>
        <p:spPr>
          <a:xfrm flipH="1">
            <a:off x="4290589" y="3758997"/>
            <a:ext cx="785467" cy="8398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724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31</a:t>
            </a:fld>
            <a:endParaRPr lang="zh-CN" altLang="en-US"/>
          </a:p>
        </p:txBody>
      </p:sp>
      <p:sp>
        <p:nvSpPr>
          <p:cNvPr id="3" name="标题 1"/>
          <p:cNvSpPr txBox="1"/>
          <p:nvPr/>
        </p:nvSpPr>
        <p:spPr>
          <a:xfrm>
            <a:off x="971600" y="44624"/>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2.4</a:t>
            </a:r>
            <a:r>
              <a:rPr lang="en-US" altLang="zh-CN" kern="0" dirty="0" smtClean="0">
                <a:latin typeface="Arial Black" panose="020B0A04020102020204" pitchFamily="34" charset="0"/>
              </a:rPr>
              <a:t> </a:t>
            </a:r>
            <a:r>
              <a:rPr lang="zh-CN" altLang="en-US" kern="0" dirty="0">
                <a:latin typeface="Arial Black" panose="020B0A04020102020204" pitchFamily="34" charset="0"/>
              </a:rPr>
              <a:t>混合集合预报系统</a:t>
            </a:r>
            <a:endParaRPr lang="en-US" altLang="zh-CN" kern="0" dirty="0">
              <a:latin typeface="Arial Black" panose="020B0A04020102020204" pitchFamily="34" charset="0"/>
            </a:endParaRPr>
          </a:p>
          <a:p>
            <a:endParaRPr lang="zh-CN" altLang="en-US" kern="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933056"/>
            <a:ext cx="8597626" cy="2266206"/>
          </a:xfrm>
          <a:prstGeom prst="rect">
            <a:avLst/>
          </a:prstGeom>
        </p:spPr>
      </p:pic>
      <p:sp>
        <p:nvSpPr>
          <p:cNvPr id="4" name="内容占位符 2"/>
          <p:cNvSpPr txBox="1">
            <a:spLocks/>
          </p:cNvSpPr>
          <p:nvPr/>
        </p:nvSpPr>
        <p:spPr>
          <a:xfrm>
            <a:off x="467544" y="1052736"/>
            <a:ext cx="8424936"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dirty="0" smtClean="0"/>
              <a:t>问题</a:t>
            </a:r>
            <a:endParaRPr lang="en-US" altLang="zh-CN" dirty="0" smtClean="0"/>
          </a:p>
          <a:p>
            <a:pPr lvl="1"/>
            <a:r>
              <a:rPr lang="zh-CN" altLang="en-US" sz="2000" dirty="0">
                <a:latin typeface="Arial" panose="020B0604020202020204" pitchFamily="34" charset="0"/>
              </a:rPr>
              <a:t>如何将参数不确定性问题和初值不确定性问题综合</a:t>
            </a:r>
            <a:r>
              <a:rPr lang="zh-CN" altLang="en-US" sz="2000" dirty="0" smtClean="0">
                <a:latin typeface="Arial" panose="020B0604020202020204" pitchFamily="34" charset="0"/>
              </a:rPr>
              <a:t>考虑</a:t>
            </a:r>
            <a:endParaRPr lang="en-US" altLang="zh-CN" sz="2000" dirty="0">
              <a:latin typeface="Arial" panose="020B0604020202020204" pitchFamily="34" charset="0"/>
            </a:endParaRPr>
          </a:p>
          <a:p>
            <a:r>
              <a:rPr lang="zh-CN" altLang="en-US" dirty="0"/>
              <a:t>研究目标</a:t>
            </a:r>
            <a:endParaRPr lang="en-US" altLang="zh-CN" dirty="0"/>
          </a:p>
          <a:p>
            <a:pPr lvl="1"/>
            <a:r>
              <a:rPr lang="zh-CN" altLang="en-US" sz="2000" dirty="0">
                <a:latin typeface="Arial" panose="020B0604020202020204" pitchFamily="34" charset="0"/>
              </a:rPr>
              <a:t>针对季节内到季节尺度上的气候现象，设计混合集合预报</a:t>
            </a:r>
            <a:r>
              <a:rPr lang="zh-CN" altLang="en-US" sz="2000" dirty="0" smtClean="0">
                <a:latin typeface="Arial" panose="020B0604020202020204" pitchFamily="34" charset="0"/>
              </a:rPr>
              <a:t>系统</a:t>
            </a:r>
            <a:endParaRPr lang="en-US" altLang="zh-CN" sz="2000" dirty="0" smtClean="0">
              <a:latin typeface="Arial" panose="020B0604020202020204" pitchFamily="34" charset="0"/>
            </a:endParaRPr>
          </a:p>
          <a:p>
            <a:r>
              <a:rPr lang="zh-CN" altLang="en-US" dirty="0"/>
              <a:t>研究难点</a:t>
            </a:r>
            <a:endParaRPr lang="en-US" altLang="zh-CN" dirty="0"/>
          </a:p>
          <a:p>
            <a:pPr lvl="1"/>
            <a:r>
              <a:rPr lang="zh-CN" altLang="en-US" sz="2000" dirty="0">
                <a:latin typeface="Arial" panose="020B0604020202020204" pitchFamily="34" charset="0"/>
              </a:rPr>
              <a:t>参数优化模块和初值集合模块的有效</a:t>
            </a:r>
            <a:r>
              <a:rPr lang="zh-CN" altLang="en-US" sz="2000" dirty="0" smtClean="0">
                <a:latin typeface="Arial" panose="020B0604020202020204" pitchFamily="34" charset="0"/>
              </a:rPr>
              <a:t>集成</a:t>
            </a:r>
            <a:endParaRPr lang="en-US" altLang="zh-CN" sz="2000" dirty="0" smtClean="0">
              <a:latin typeface="Arial" panose="020B0604020202020204" pitchFamily="34" charset="0"/>
            </a:endParaRPr>
          </a:p>
          <a:p>
            <a:pPr lvl="1"/>
            <a:r>
              <a:rPr lang="zh-CN" altLang="en-US" sz="2000" dirty="0" smtClean="0">
                <a:latin typeface="Arial" panose="020B0604020202020204" pitchFamily="34" charset="0"/>
              </a:rPr>
              <a:t>多任务</a:t>
            </a:r>
            <a:r>
              <a:rPr lang="zh-CN" altLang="en-US" sz="2000" dirty="0">
                <a:latin typeface="Arial" panose="020B0604020202020204" pitchFamily="34" charset="0"/>
              </a:rPr>
              <a:t>和复杂数据流的整合与管理</a:t>
            </a:r>
            <a:endParaRPr lang="en-US" altLang="zh-CN" sz="2000" dirty="0">
              <a:latin typeface="Arial" panose="020B0604020202020204" pitchFamily="34" charset="0"/>
            </a:endParaRPr>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1688152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a:xfrm>
            <a:off x="755576" y="836712"/>
            <a:ext cx="8579855" cy="6264696"/>
          </a:xfrm>
        </p:spPr>
        <p:txBody>
          <a:bodyPr/>
          <a:lstStyle/>
          <a:p>
            <a:r>
              <a:rPr lang="en-US" altLang="zh-CN" sz="3200" dirty="0" smtClean="0">
                <a:solidFill>
                  <a:schemeClr val="bg2"/>
                </a:solidFill>
              </a:rPr>
              <a:t>1. </a:t>
            </a:r>
            <a:r>
              <a:rPr lang="zh-CN" altLang="en-US" sz="3200" dirty="0" smtClean="0">
                <a:solidFill>
                  <a:schemeClr val="bg2"/>
                </a:solidFill>
              </a:rPr>
              <a:t>研究背景及意义</a:t>
            </a:r>
            <a:endParaRPr lang="en-US" altLang="zh-CN" sz="3200" dirty="0" smtClean="0">
              <a:solidFill>
                <a:schemeClr val="bg2"/>
              </a:solidFill>
            </a:endParaRPr>
          </a:p>
          <a:p>
            <a:r>
              <a:rPr lang="en-US" altLang="zh-CN" sz="3200" dirty="0" smtClean="0">
                <a:solidFill>
                  <a:schemeClr val="bg2"/>
                </a:solidFill>
              </a:rPr>
              <a:t>2</a:t>
            </a:r>
            <a:r>
              <a:rPr lang="en-US" altLang="zh-CN" sz="3200" dirty="0">
                <a:solidFill>
                  <a:schemeClr val="bg2"/>
                </a:solidFill>
              </a:rPr>
              <a:t>. </a:t>
            </a:r>
            <a:r>
              <a:rPr lang="zh-CN" altLang="en-US" sz="3200" dirty="0" smtClean="0">
                <a:solidFill>
                  <a:schemeClr val="bg2"/>
                </a:solidFill>
              </a:rPr>
              <a:t>研究内容与相关工作</a:t>
            </a:r>
            <a:endParaRPr lang="en-US" altLang="zh-CN" sz="3200" dirty="0">
              <a:solidFill>
                <a:schemeClr val="bg2"/>
              </a:solidFill>
            </a:endParaRPr>
          </a:p>
          <a:p>
            <a:r>
              <a:rPr lang="en-US" altLang="zh-CN" sz="3200" b="1" dirty="0" smtClean="0"/>
              <a:t>3</a:t>
            </a:r>
            <a:r>
              <a:rPr lang="en-US" altLang="zh-CN" sz="3200" b="1" dirty="0"/>
              <a:t>. </a:t>
            </a:r>
            <a:r>
              <a:rPr lang="zh-CN" altLang="en-US" sz="3200" b="1" dirty="0" smtClean="0"/>
              <a:t>研究基础与进度安排</a:t>
            </a:r>
            <a:endParaRPr lang="en-US" altLang="zh-CN" sz="3200" b="1" dirty="0"/>
          </a:p>
          <a:p>
            <a:pPr lvl="1"/>
            <a:r>
              <a:rPr lang="zh-CN" altLang="en-US" sz="2800" dirty="0" smtClean="0"/>
              <a:t>参数优化框架</a:t>
            </a:r>
            <a:endParaRPr lang="en-US" altLang="zh-CN" sz="2800" dirty="0" smtClean="0"/>
          </a:p>
          <a:p>
            <a:pPr lvl="1"/>
            <a:r>
              <a:rPr lang="zh-CN" altLang="en-US" sz="2800" dirty="0" smtClean="0"/>
              <a:t>辐射平衡约束下的参数优化方案</a:t>
            </a:r>
            <a:endParaRPr lang="en-US" altLang="zh-CN" sz="2800" dirty="0" smtClean="0"/>
          </a:p>
          <a:p>
            <a:pPr lvl="1"/>
            <a:r>
              <a:rPr lang="zh-CN" altLang="en-US" sz="2800" dirty="0" smtClean="0"/>
              <a:t>基于气候模式的</a:t>
            </a:r>
            <a:r>
              <a:rPr lang="en-US" altLang="zh-CN" sz="2800" dirty="0" smtClean="0"/>
              <a:t>BGM</a:t>
            </a:r>
            <a:r>
              <a:rPr lang="zh-CN" altLang="en-US" sz="2800" dirty="0" smtClean="0"/>
              <a:t>初值扰动方案</a:t>
            </a:r>
            <a:endParaRPr lang="en-US" altLang="zh-CN" sz="2800" dirty="0" smtClean="0"/>
          </a:p>
          <a:p>
            <a:pPr lvl="1"/>
            <a:r>
              <a:rPr lang="zh-CN" altLang="en-US" sz="2800" dirty="0" smtClean="0"/>
              <a:t>进度安排</a:t>
            </a:r>
            <a:endParaRPr lang="en-US" altLang="zh-CN" sz="2800" dirty="0"/>
          </a:p>
          <a:p>
            <a:pPr lvl="1"/>
            <a:r>
              <a:rPr lang="zh-CN" altLang="en-US" sz="2800" dirty="0" smtClean="0"/>
              <a:t>发表情况</a:t>
            </a:r>
            <a:endParaRPr lang="en-US" altLang="zh-CN" sz="2800" dirty="0"/>
          </a:p>
        </p:txBody>
      </p:sp>
      <p:sp>
        <p:nvSpPr>
          <p:cNvPr id="4" name="灯片编号占位符 3"/>
          <p:cNvSpPr>
            <a:spLocks noGrp="1"/>
          </p:cNvSpPr>
          <p:nvPr>
            <p:ph type="sldNum" sz="quarter" idx="11"/>
          </p:nvPr>
        </p:nvSpPr>
        <p:spPr/>
        <p:txBody>
          <a:bodyPr/>
          <a:lstStyle/>
          <a:p>
            <a:fld id="{0C913308-F349-4B6D-A68A-DD1791B4A57B}" type="slidenum">
              <a:rPr lang="zh-CN" altLang="en-US" smtClean="0"/>
              <a:t>32</a:t>
            </a:fld>
            <a:endParaRPr lang="zh-CN" altLang="en-US"/>
          </a:p>
        </p:txBody>
      </p:sp>
    </p:spTree>
    <p:extLst>
      <p:ext uri="{BB962C8B-B14F-4D97-AF65-F5344CB8AC3E}">
        <p14:creationId xmlns:p14="http://schemas.microsoft.com/office/powerpoint/2010/main" val="3919663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33</a:t>
            </a:fld>
            <a:endParaRPr lang="zh-CN" altLang="en-US"/>
          </a:p>
        </p:txBody>
      </p:sp>
      <p:sp>
        <p:nvSpPr>
          <p:cNvPr id="3" name="标题 1"/>
          <p:cNvSpPr txBox="1"/>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3.1</a:t>
            </a:r>
            <a:r>
              <a:rPr lang="en-US" altLang="zh-CN" kern="0" dirty="0">
                <a:latin typeface="Arial Black" panose="020B0A04020102020204" pitchFamily="34" charset="0"/>
              </a:rPr>
              <a:t> </a:t>
            </a:r>
            <a:r>
              <a:rPr lang="zh-CN" altLang="en-US" kern="0" dirty="0">
                <a:latin typeface="Arial Black" panose="020B0A04020102020204" pitchFamily="34" charset="0"/>
              </a:rPr>
              <a:t>自动参数调优框架</a:t>
            </a:r>
          </a:p>
        </p:txBody>
      </p:sp>
      <p:pic>
        <p:nvPicPr>
          <p:cNvPr id="6" name="图片 5"/>
          <p:cNvPicPr>
            <a:picLocks noChangeAspect="1"/>
          </p:cNvPicPr>
          <p:nvPr/>
        </p:nvPicPr>
        <p:blipFill>
          <a:blip r:embed="rId3"/>
          <a:stretch>
            <a:fillRect/>
          </a:stretch>
        </p:blipFill>
        <p:spPr>
          <a:xfrm>
            <a:off x="708870" y="881062"/>
            <a:ext cx="7970736" cy="3920717"/>
          </a:xfrm>
          <a:prstGeom prst="rect">
            <a:avLst/>
          </a:prstGeom>
        </p:spPr>
      </p:pic>
      <p:grpSp>
        <p:nvGrpSpPr>
          <p:cNvPr id="27" name="组合 26"/>
          <p:cNvGrpSpPr/>
          <p:nvPr/>
        </p:nvGrpSpPr>
        <p:grpSpPr>
          <a:xfrm>
            <a:off x="2286000" y="27109738"/>
            <a:ext cx="13792200" cy="4721225"/>
            <a:chOff x="2286000" y="27109738"/>
            <a:chExt cx="13792200" cy="4721225"/>
          </a:xfrm>
        </p:grpSpPr>
        <p:sp>
          <p:nvSpPr>
            <p:cNvPr id="8" name="TextBox 12"/>
            <p:cNvSpPr txBox="1">
              <a:spLocks noChangeArrowheads="1"/>
            </p:cNvSpPr>
            <p:nvPr/>
          </p:nvSpPr>
          <p:spPr bwMode="auto">
            <a:xfrm>
              <a:off x="2568575" y="31089600"/>
              <a:ext cx="5649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fontAlgn="base">
                <a:spcBef>
                  <a:spcPct val="0"/>
                </a:spcBef>
                <a:spcAft>
                  <a:spcPct val="0"/>
                </a:spcAft>
                <a:buFontTx/>
                <a:buNone/>
              </a:pPr>
              <a:r>
                <a:rPr lang="en-US" altLang="zh-CN" sz="2400" b="1">
                  <a:solidFill>
                    <a:srgbClr val="000000"/>
                  </a:solidFill>
                  <a:ea typeface="宋体" panose="02010600030101010101" pitchFamily="2" charset="-122"/>
                </a:rPr>
                <a:t>Fig 1. External penalty function method</a:t>
              </a:r>
            </a:p>
          </p:txBody>
        </p:sp>
        <p:sp>
          <p:nvSpPr>
            <p:cNvPr id="9" name="TextBox 12"/>
            <p:cNvSpPr txBox="1">
              <a:spLocks noChangeArrowheads="1"/>
            </p:cNvSpPr>
            <p:nvPr/>
          </p:nvSpPr>
          <p:spPr bwMode="auto">
            <a:xfrm>
              <a:off x="9390063" y="31089600"/>
              <a:ext cx="668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fontAlgn="base">
                <a:spcBef>
                  <a:spcPct val="0"/>
                </a:spcBef>
                <a:spcAft>
                  <a:spcPct val="0"/>
                </a:spcAft>
                <a:buFontTx/>
                <a:buNone/>
              </a:pPr>
              <a:r>
                <a:rPr lang="en-US" altLang="zh-CN" sz="2400" b="1">
                  <a:solidFill>
                    <a:srgbClr val="000000"/>
                  </a:solidFill>
                  <a:ea typeface="宋体" panose="02010600030101010101" pitchFamily="2" charset="-122"/>
                </a:rPr>
                <a:t>Fig 2. Simplex downhill algorithm</a:t>
              </a:r>
            </a:p>
          </p:txBody>
        </p:sp>
        <p:grpSp>
          <p:nvGrpSpPr>
            <p:cNvPr id="10" name="组合 48"/>
            <p:cNvGrpSpPr>
              <a:grpSpLocks/>
            </p:cNvGrpSpPr>
            <p:nvPr/>
          </p:nvGrpSpPr>
          <p:grpSpPr bwMode="auto">
            <a:xfrm>
              <a:off x="2865438" y="27836813"/>
              <a:ext cx="5256212" cy="2947987"/>
              <a:chOff x="17417087" y="26805913"/>
              <a:chExt cx="5256212" cy="2947943"/>
            </a:xfrm>
          </p:grpSpPr>
          <p:sp>
            <p:nvSpPr>
              <p:cNvPr id="11" name="椭圆 10"/>
              <p:cNvSpPr/>
              <p:nvPr/>
            </p:nvSpPr>
            <p:spPr>
              <a:xfrm>
                <a:off x="17417087" y="27163095"/>
                <a:ext cx="4572000" cy="2590761"/>
              </a:xfrm>
              <a:prstGeom prst="ellipse">
                <a:avLst/>
              </a:prstGeom>
              <a:solidFill>
                <a:srgbClr val="6699FF"/>
              </a:solid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2" name="椭圆 11"/>
              <p:cNvSpPr/>
              <p:nvPr/>
            </p:nvSpPr>
            <p:spPr>
              <a:xfrm>
                <a:off x="17893337" y="27552027"/>
                <a:ext cx="2667000" cy="1503340"/>
              </a:xfrm>
              <a:prstGeom prst="ellipse">
                <a:avLst/>
              </a:prstGeom>
              <a:solidFill>
                <a:srgbClr val="FFFFFF"/>
              </a:solid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cxnSp>
            <p:nvCxnSpPr>
              <p:cNvPr id="13" name="直接箭头连接符 12"/>
              <p:cNvCxnSpPr/>
              <p:nvPr/>
            </p:nvCxnSpPr>
            <p:spPr>
              <a:xfrm flipH="1" flipV="1">
                <a:off x="20498424" y="29244277"/>
                <a:ext cx="762000" cy="115885"/>
              </a:xfrm>
              <a:prstGeom prst="straightConnector1">
                <a:avLst/>
              </a:prstGeom>
              <a:noFill/>
              <a:ln w="9525" cap="flat" cmpd="sng" algn="ctr">
                <a:solidFill>
                  <a:srgbClr val="000000">
                    <a:shade val="95000"/>
                    <a:satMod val="105000"/>
                  </a:srgbClr>
                </a:solidFill>
                <a:prstDash val="solid"/>
                <a:tailEnd type="triangle"/>
              </a:ln>
              <a:effectLst/>
            </p:spPr>
          </p:cxnSp>
          <p:cxnSp>
            <p:nvCxnSpPr>
              <p:cNvPr id="14" name="直接箭头连接符 13"/>
              <p:cNvCxnSpPr/>
              <p:nvPr/>
            </p:nvCxnSpPr>
            <p:spPr>
              <a:xfrm flipH="1" flipV="1">
                <a:off x="20063449" y="28863282"/>
                <a:ext cx="457200" cy="363532"/>
              </a:xfrm>
              <a:prstGeom prst="straightConnector1">
                <a:avLst/>
              </a:prstGeom>
              <a:noFill/>
              <a:ln w="9525" cap="flat" cmpd="sng" algn="ctr">
                <a:solidFill>
                  <a:srgbClr val="000000">
                    <a:shade val="95000"/>
                    <a:satMod val="105000"/>
                  </a:srgbClr>
                </a:solidFill>
                <a:prstDash val="solid"/>
                <a:tailEnd type="triangle"/>
              </a:ln>
              <a:effectLst/>
            </p:spPr>
          </p:cxnSp>
          <p:cxnSp>
            <p:nvCxnSpPr>
              <p:cNvPr id="15" name="直接箭头连接符 14"/>
              <p:cNvCxnSpPr/>
              <p:nvPr/>
            </p:nvCxnSpPr>
            <p:spPr>
              <a:xfrm flipH="1">
                <a:off x="19245887" y="28874394"/>
                <a:ext cx="819150" cy="133348"/>
              </a:xfrm>
              <a:prstGeom prst="straightConnector1">
                <a:avLst/>
              </a:prstGeom>
              <a:noFill/>
              <a:ln w="9525" cap="flat" cmpd="sng" algn="ctr">
                <a:solidFill>
                  <a:srgbClr val="000000">
                    <a:shade val="95000"/>
                    <a:satMod val="105000"/>
                  </a:srgbClr>
                </a:solidFill>
                <a:prstDash val="solid"/>
                <a:tailEnd type="triangle"/>
              </a:ln>
              <a:effectLst/>
            </p:spPr>
          </p:cxnSp>
          <p:cxnSp>
            <p:nvCxnSpPr>
              <p:cNvPr id="16" name="直接箭头连接符 15"/>
              <p:cNvCxnSpPr/>
              <p:nvPr/>
            </p:nvCxnSpPr>
            <p:spPr>
              <a:xfrm flipV="1">
                <a:off x="19252237" y="28521974"/>
                <a:ext cx="177800" cy="520692"/>
              </a:xfrm>
              <a:prstGeom prst="straightConnector1">
                <a:avLst/>
              </a:prstGeom>
              <a:noFill/>
              <a:ln w="9525" cap="flat" cmpd="sng" algn="ctr">
                <a:solidFill>
                  <a:srgbClr val="000000">
                    <a:shade val="95000"/>
                    <a:satMod val="105000"/>
                  </a:srgbClr>
                </a:solidFill>
                <a:prstDash val="solid"/>
                <a:tailEnd type="triangle"/>
              </a:ln>
              <a:effectLst/>
            </p:spPr>
          </p:cxnSp>
          <p:sp>
            <p:nvSpPr>
              <p:cNvPr id="17" name="十字星 16"/>
              <p:cNvSpPr/>
              <p:nvPr/>
            </p:nvSpPr>
            <p:spPr>
              <a:xfrm>
                <a:off x="19334787" y="28333065"/>
                <a:ext cx="249237" cy="241296"/>
              </a:xfrm>
              <a:prstGeom prst="star4">
                <a:avLst/>
              </a:prstGeom>
              <a:solidFill>
                <a:srgbClr val="00CC99"/>
              </a:solid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8" name="矩形 17"/>
              <p:cNvSpPr/>
              <p:nvPr/>
            </p:nvSpPr>
            <p:spPr>
              <a:xfrm>
                <a:off x="21260424" y="29226814"/>
                <a:ext cx="1412875" cy="527042"/>
              </a:xfrm>
              <a:prstGeom prst="rect">
                <a:avLst/>
              </a:prstGeom>
              <a:no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rPr>
                  <a:t>Solving path</a:t>
                </a:r>
                <a:endParaRPr kumimoji="0" lang="zh-CN" altLang="en-US"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endParaRPr>
              </a:p>
            </p:txBody>
          </p:sp>
          <p:sp>
            <p:nvSpPr>
              <p:cNvPr id="19" name="矩形 18"/>
              <p:cNvSpPr/>
              <p:nvPr/>
            </p:nvSpPr>
            <p:spPr>
              <a:xfrm>
                <a:off x="20663524" y="28029857"/>
                <a:ext cx="1158875" cy="781038"/>
              </a:xfrm>
              <a:prstGeom prst="rect">
                <a:avLst/>
              </a:prstGeom>
              <a:solidFill>
                <a:srgbClr val="FFFFFF"/>
              </a:solid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rPr>
                  <a:t>High penalty</a:t>
                </a:r>
                <a:endParaRPr kumimoji="0" lang="zh-CN" altLang="en-US"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endParaRPr>
              </a:p>
            </p:txBody>
          </p:sp>
          <p:sp>
            <p:nvSpPr>
              <p:cNvPr id="20" name="矩形 19"/>
              <p:cNvSpPr/>
              <p:nvPr/>
            </p:nvSpPr>
            <p:spPr>
              <a:xfrm>
                <a:off x="18177499" y="28145743"/>
                <a:ext cx="1139825" cy="685790"/>
              </a:xfrm>
              <a:prstGeom prst="rect">
                <a:avLst/>
              </a:prstGeom>
              <a:no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rPr>
                  <a:t>Low penalty</a:t>
                </a:r>
                <a:endParaRPr kumimoji="0" lang="zh-CN" altLang="en-US"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endParaRPr>
              </a:p>
            </p:txBody>
          </p:sp>
          <p:cxnSp>
            <p:nvCxnSpPr>
              <p:cNvPr id="21" name="直接箭头连接符 20"/>
              <p:cNvCxnSpPr>
                <a:endCxn id="22" idx="2"/>
              </p:cNvCxnSpPr>
              <p:nvPr/>
            </p:nvCxnSpPr>
            <p:spPr>
              <a:xfrm flipV="1">
                <a:off x="19541162" y="27272631"/>
                <a:ext cx="2089150" cy="1173144"/>
              </a:xfrm>
              <a:prstGeom prst="straightConnector1">
                <a:avLst/>
              </a:prstGeom>
              <a:noFill/>
              <a:ln w="9525" cap="flat" cmpd="sng" algn="ctr">
                <a:solidFill>
                  <a:srgbClr val="000000">
                    <a:shade val="95000"/>
                    <a:satMod val="105000"/>
                  </a:srgbClr>
                </a:solidFill>
                <a:prstDash val="solid"/>
                <a:tailEnd type="triangle"/>
              </a:ln>
              <a:effectLst/>
            </p:spPr>
          </p:cxnSp>
          <p:sp>
            <p:nvSpPr>
              <p:cNvPr id="22" name="矩形 21"/>
              <p:cNvSpPr/>
              <p:nvPr/>
            </p:nvSpPr>
            <p:spPr>
              <a:xfrm>
                <a:off x="20885774" y="26805913"/>
                <a:ext cx="1487488" cy="466718"/>
              </a:xfrm>
              <a:prstGeom prst="rect">
                <a:avLst/>
              </a:prstGeom>
              <a:noFill/>
              <a:ln w="25400" cap="flat" cmpd="sng" algn="ctr">
                <a:solidFill>
                  <a:srgbClr val="00CC99">
                    <a:shade val="50000"/>
                  </a:srgbClr>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rPr>
                  <a:t>extremum</a:t>
                </a:r>
                <a:endParaRPr kumimoji="0" lang="zh-CN" altLang="en-US" sz="1800" b="0" i="0" u="none" strike="noStrike" kern="0" cap="none" spc="0" normalizeH="0" baseline="0" noProof="0" smtClean="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endParaRPr>
              </a:p>
            </p:txBody>
          </p:sp>
          <p:sp>
            <p:nvSpPr>
              <p:cNvPr id="23" name="文本框 42"/>
              <p:cNvSpPr txBox="1">
                <a:spLocks noChangeArrowheads="1"/>
              </p:cNvSpPr>
              <p:nvPr/>
            </p:nvSpPr>
            <p:spPr bwMode="auto">
              <a:xfrm>
                <a:off x="17491658" y="29134086"/>
                <a:ext cx="3650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rPr>
                  <a:t>Infeasible region</a:t>
                </a:r>
              </a:p>
            </p:txBody>
          </p:sp>
          <p:sp>
            <p:nvSpPr>
              <p:cNvPr id="24" name="文本框 44"/>
              <p:cNvSpPr txBox="1">
                <a:spLocks noChangeArrowheads="1"/>
              </p:cNvSpPr>
              <p:nvPr/>
            </p:nvSpPr>
            <p:spPr bwMode="auto">
              <a:xfrm>
                <a:off x="18137427" y="27672644"/>
                <a:ext cx="2338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rPr>
                  <a:t>Feasible region</a:t>
                </a:r>
                <a:endParaRPr kumimoji="0" lang="zh-CN" altLang="en-US" sz="1800" b="0" i="0" u="none" strike="noStrike" kern="0" cap="none" spc="0" normalizeH="0" baseline="0" noProof="0">
                  <a:ln>
                    <a:noFill/>
                  </a:ln>
                  <a:solidFill>
                    <a:srgbClr val="000000"/>
                  </a:solidFill>
                  <a:effectLst/>
                  <a:uLnTx/>
                  <a:uFillTx/>
                  <a:latin typeface="Consolas" panose="020B0609020204030204" pitchFamily="49" charset="0"/>
                  <a:ea typeface="宋体" panose="02010600030101010101" pitchFamily="2" charset="-122"/>
                  <a:cs typeface="Arial" panose="020B0604020202020204" pitchFamily="34" charset="0"/>
                </a:endParaRPr>
              </a:p>
            </p:txBody>
          </p:sp>
        </p:grpSp>
        <p:pic>
          <p:nvPicPr>
            <p:cNvPr id="25" name="图片 5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72638" y="28028900"/>
              <a:ext cx="366712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a:xfrm>
              <a:off x="2286000" y="27109738"/>
              <a:ext cx="12253913" cy="4721225"/>
            </a:xfrm>
            <a:prstGeom prst="rect">
              <a:avLst/>
            </a:prstGeom>
            <a:noFill/>
            <a:ln w="50800" cap="flat" cmpd="sng" algn="ctr">
              <a:solidFill>
                <a:srgbClr val="FBE5D6"/>
              </a:solidFill>
              <a:prstDash val="solid"/>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pic>
        <p:nvPicPr>
          <p:cNvPr id="4" name="图片 3"/>
          <p:cNvPicPr>
            <a:picLocks noChangeAspect="1"/>
          </p:cNvPicPr>
          <p:nvPr/>
        </p:nvPicPr>
        <p:blipFill>
          <a:blip r:embed="rId5"/>
          <a:stretch>
            <a:fillRect/>
          </a:stretch>
        </p:blipFill>
        <p:spPr>
          <a:xfrm>
            <a:off x="971601" y="4747989"/>
            <a:ext cx="1510592" cy="1430561"/>
          </a:xfrm>
          <a:prstGeom prst="rect">
            <a:avLst/>
          </a:prstGeom>
        </p:spPr>
      </p:pic>
      <p:pic>
        <p:nvPicPr>
          <p:cNvPr id="5" name="图片 4"/>
          <p:cNvPicPr>
            <a:picLocks noChangeAspect="1"/>
          </p:cNvPicPr>
          <p:nvPr/>
        </p:nvPicPr>
        <p:blipFill>
          <a:blip r:embed="rId6"/>
          <a:stretch>
            <a:fillRect/>
          </a:stretch>
        </p:blipFill>
        <p:spPr>
          <a:xfrm>
            <a:off x="4556796" y="4819860"/>
            <a:ext cx="1877591" cy="1416626"/>
          </a:xfrm>
          <a:prstGeom prst="rect">
            <a:avLst/>
          </a:prstGeom>
        </p:spPr>
      </p:pic>
      <p:pic>
        <p:nvPicPr>
          <p:cNvPr id="7" name="图片 6"/>
          <p:cNvPicPr>
            <a:picLocks noChangeAspect="1"/>
          </p:cNvPicPr>
          <p:nvPr/>
        </p:nvPicPr>
        <p:blipFill>
          <a:blip r:embed="rId7"/>
          <a:stretch>
            <a:fillRect/>
          </a:stretch>
        </p:blipFill>
        <p:spPr>
          <a:xfrm>
            <a:off x="6760558" y="4973987"/>
            <a:ext cx="1986781" cy="1168695"/>
          </a:xfrm>
          <a:prstGeom prst="rect">
            <a:avLst/>
          </a:prstGeom>
        </p:spPr>
      </p:pic>
      <p:pic>
        <p:nvPicPr>
          <p:cNvPr id="28" name="图片 27"/>
          <p:cNvPicPr>
            <a:picLocks noChangeAspect="1"/>
          </p:cNvPicPr>
          <p:nvPr/>
        </p:nvPicPr>
        <p:blipFill>
          <a:blip r:embed="rId8"/>
          <a:stretch>
            <a:fillRect/>
          </a:stretch>
        </p:blipFill>
        <p:spPr>
          <a:xfrm>
            <a:off x="2836921" y="4791426"/>
            <a:ext cx="1463659" cy="1341687"/>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Origin-wuli\scatter-convergence - 副本.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90" y="4267836"/>
            <a:ext cx="3266472" cy="2163298"/>
          </a:xfrm>
          <a:prstGeom prst="rect">
            <a:avLst/>
          </a:prstGeom>
          <a:noFill/>
          <a:ln>
            <a:noFill/>
          </a:ln>
        </p:spPr>
      </p:pic>
      <p:sp>
        <p:nvSpPr>
          <p:cNvPr id="2" name="灯片编号占位符 1"/>
          <p:cNvSpPr>
            <a:spLocks noGrp="1"/>
          </p:cNvSpPr>
          <p:nvPr>
            <p:ph type="sldNum" sz="quarter" idx="12"/>
          </p:nvPr>
        </p:nvSpPr>
        <p:spPr/>
        <p:txBody>
          <a:bodyPr/>
          <a:lstStyle/>
          <a:p>
            <a:fld id="{0C913308-F349-4B6D-A68A-DD1791B4A57B}" type="slidenum">
              <a:rPr lang="zh-CN" altLang="en-US" smtClean="0"/>
              <a:t>34</a:t>
            </a:fld>
            <a:endParaRPr lang="zh-CN" altLang="en-US"/>
          </a:p>
        </p:txBody>
      </p:sp>
      <p:pic>
        <p:nvPicPr>
          <p:cNvPr id="3" name="图片 2"/>
          <p:cNvPicPr>
            <a:picLocks noChangeAspect="1"/>
          </p:cNvPicPr>
          <p:nvPr/>
        </p:nvPicPr>
        <p:blipFill>
          <a:blip r:embed="rId4"/>
          <a:stretch>
            <a:fillRect/>
          </a:stretch>
        </p:blipFill>
        <p:spPr>
          <a:xfrm>
            <a:off x="802362" y="944117"/>
            <a:ext cx="8426914" cy="3323719"/>
          </a:xfrm>
          <a:prstGeom prst="rect">
            <a:avLst/>
          </a:prstGeom>
        </p:spPr>
      </p:pic>
      <p:sp>
        <p:nvSpPr>
          <p:cNvPr id="8" name="标题 1"/>
          <p:cNvSpPr txBox="1"/>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marL="0" lvl="1"/>
            <a:r>
              <a:rPr lang="en-US" altLang="zh-CN" b="1" kern="0" dirty="0">
                <a:latin typeface="Arial" panose="020B0604020202020204" pitchFamily="34" charset="0"/>
                <a:cs typeface="Arial" panose="020B0604020202020204" pitchFamily="34" charset="0"/>
              </a:rPr>
              <a:t>3.2</a:t>
            </a:r>
            <a:r>
              <a:rPr lang="en-US" altLang="zh-CN" kern="0" dirty="0">
                <a:latin typeface="Arial Black" panose="020B0A04020102020204" pitchFamily="34" charset="0"/>
                <a:cs typeface="+mj-cs"/>
              </a:rPr>
              <a:t> </a:t>
            </a:r>
            <a:r>
              <a:rPr lang="zh-CN" altLang="en-US" kern="0" dirty="0">
                <a:latin typeface="Arial Black" panose="020B0A04020102020204" pitchFamily="34" charset="0"/>
                <a:cs typeface="+mj-cs"/>
              </a:rPr>
              <a:t>辐射平衡约束下的参数优化方案</a:t>
            </a:r>
            <a:endParaRPr lang="en-US" altLang="zh-CN" kern="0" dirty="0">
              <a:latin typeface="Arial Black" panose="020B0A04020102020204" pitchFamily="34" charset="0"/>
              <a:cs typeface="+mj-cs"/>
            </a:endParaRPr>
          </a:p>
        </p:txBody>
      </p:sp>
      <p:graphicFrame>
        <p:nvGraphicFramePr>
          <p:cNvPr id="10" name="表格 9"/>
          <p:cNvGraphicFramePr>
            <a:graphicFrameLocks noGrp="1"/>
          </p:cNvGraphicFramePr>
          <p:nvPr>
            <p:extLst>
              <p:ext uri="{D42A27DB-BD31-4B8C-83A1-F6EECF244321}">
                <p14:modId xmlns:p14="http://schemas.microsoft.com/office/powerpoint/2010/main" val="9734989"/>
              </p:ext>
            </p:extLst>
          </p:nvPr>
        </p:nvGraphicFramePr>
        <p:xfrm>
          <a:off x="3334464" y="4522314"/>
          <a:ext cx="5247521" cy="1341229"/>
        </p:xfrm>
        <a:graphic>
          <a:graphicData uri="http://schemas.openxmlformats.org/drawingml/2006/table">
            <a:tbl>
              <a:tblPr/>
              <a:tblGrid>
                <a:gridCol w="1730121">
                  <a:extLst>
                    <a:ext uri="{9D8B030D-6E8A-4147-A177-3AD203B41FA5}">
                      <a16:colId xmlns:a16="http://schemas.microsoft.com/office/drawing/2014/main" val="598337908"/>
                    </a:ext>
                  </a:extLst>
                </a:gridCol>
                <a:gridCol w="1584176">
                  <a:extLst>
                    <a:ext uri="{9D8B030D-6E8A-4147-A177-3AD203B41FA5}">
                      <a16:colId xmlns:a16="http://schemas.microsoft.com/office/drawing/2014/main" val="2094755252"/>
                    </a:ext>
                  </a:extLst>
                </a:gridCol>
                <a:gridCol w="1933224">
                  <a:extLst>
                    <a:ext uri="{9D8B030D-6E8A-4147-A177-3AD203B41FA5}">
                      <a16:colId xmlns:a16="http://schemas.microsoft.com/office/drawing/2014/main" val="1872187062"/>
                    </a:ext>
                  </a:extLst>
                </a:gridCol>
              </a:tblGrid>
              <a:tr h="640215">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kern="1200" cap="none" normalizeH="0" baseline="0" dirty="0" smtClean="0">
                        <a:ln>
                          <a:noFill/>
                        </a:ln>
                        <a:solidFill>
                          <a:srgbClr val="000000"/>
                        </a:solidFill>
                        <a:effectLst/>
                        <a:latin typeface="+mn-ea"/>
                        <a:ea typeface="+mn-ea"/>
                        <a:cs typeface="+mn-cs"/>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000" baseline="0" dirty="0" smtClean="0">
                          <a:solidFill>
                            <a:schemeClr val="tx1"/>
                          </a:solidFill>
                          <a:latin typeface="+mn-ea"/>
                          <a:ea typeface="+mn-ea"/>
                        </a:rPr>
                        <a:t>Default</a:t>
                      </a:r>
                      <a:endParaRPr lang="zh-CN" altLang="en-US" sz="2000" baseline="0" dirty="0" smtClean="0">
                        <a:solidFill>
                          <a:schemeClr val="tx1"/>
                        </a:solidFill>
                        <a:latin typeface="+mn-ea"/>
                        <a:ea typeface="+mn-ea"/>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000" baseline="0" dirty="0" smtClean="0">
                          <a:solidFill>
                            <a:schemeClr val="tx1"/>
                          </a:solidFill>
                          <a:latin typeface="+mn-ea"/>
                          <a:ea typeface="+mn-ea"/>
                        </a:rPr>
                        <a:t>Optimized</a:t>
                      </a:r>
                      <a:endParaRPr lang="zh-CN" altLang="en-US" sz="2000" baseline="0" dirty="0" smtClean="0">
                        <a:solidFill>
                          <a:schemeClr val="tx1"/>
                        </a:solidFill>
                        <a:latin typeface="+mn-ea"/>
                        <a:ea typeface="+mn-ea"/>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extLst>
                  <a:ext uri="{0D108BD9-81ED-4DB2-BD59-A6C34878D82A}">
                    <a16:rowId xmlns:a16="http://schemas.microsoft.com/office/drawing/2014/main" val="3764197233"/>
                  </a:ext>
                </a:extLst>
              </a:tr>
              <a:tr h="564527">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000" baseline="0" dirty="0" smtClean="0">
                          <a:solidFill>
                            <a:schemeClr val="tx1"/>
                          </a:solidFill>
                          <a:latin typeface="+mn-ea"/>
                          <a:ea typeface="+mn-ea"/>
                        </a:rPr>
                        <a:t>synthesized  metrics</a:t>
                      </a:r>
                      <a:endParaRPr lang="zh-CN" altLang="en-US" sz="2000" baseline="0" dirty="0" smtClean="0">
                        <a:solidFill>
                          <a:schemeClr val="tx1"/>
                        </a:solidFill>
                        <a:latin typeface="+mn-ea"/>
                        <a:ea typeface="+mn-ea"/>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5F5F3"/>
                    </a:solid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000" baseline="0" dirty="0" smtClean="0">
                          <a:solidFill>
                            <a:schemeClr val="tx1"/>
                          </a:solidFill>
                          <a:latin typeface="+mn-ea"/>
                          <a:ea typeface="+mn-ea"/>
                        </a:rPr>
                        <a:t>1</a:t>
                      </a:r>
                      <a:endParaRPr lang="zh-CN" altLang="en-US" sz="2000" baseline="0" dirty="0" smtClean="0">
                        <a:solidFill>
                          <a:schemeClr val="tx1"/>
                        </a:solidFill>
                        <a:latin typeface="+mn-ea"/>
                        <a:ea typeface="+mn-ea"/>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5F5F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000" baseline="0" dirty="0" smtClean="0">
                          <a:solidFill>
                            <a:schemeClr val="tx1"/>
                          </a:solidFill>
                          <a:latin typeface="+mn-ea"/>
                          <a:ea typeface="+mn-ea"/>
                        </a:rPr>
                        <a:t>0.94</a:t>
                      </a:r>
                      <a:endParaRPr lang="zh-CN" altLang="en-US" sz="2000" baseline="0" dirty="0" smtClean="0">
                        <a:solidFill>
                          <a:schemeClr val="tx1"/>
                        </a:solidFill>
                        <a:latin typeface="+mn-ea"/>
                        <a:ea typeface="+mn-ea"/>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5F5F3"/>
                    </a:solidFill>
                  </a:tcPr>
                </a:tc>
                <a:extLst>
                  <a:ext uri="{0D108BD9-81ED-4DB2-BD59-A6C34878D82A}">
                    <a16:rowId xmlns:a16="http://schemas.microsoft.com/office/drawing/2014/main" val="4228196087"/>
                  </a:ext>
                </a:extLst>
              </a:tr>
            </a:tbl>
          </a:graphicData>
        </a:graphic>
      </p:graphicFrame>
      <p:sp>
        <p:nvSpPr>
          <p:cNvPr id="6" name="椭圆 5"/>
          <p:cNvSpPr/>
          <p:nvPr/>
        </p:nvSpPr>
        <p:spPr>
          <a:xfrm>
            <a:off x="755576" y="4782368"/>
            <a:ext cx="230808" cy="2308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59632" y="5644063"/>
            <a:ext cx="230808" cy="2308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eeding1"/>
          <p:cNvPicPr>
            <a:picLocks noChangeAspect="1" noChangeArrowheads="1"/>
          </p:cNvPicPr>
          <p:nvPr/>
        </p:nvPicPr>
        <p:blipFill rotWithShape="1">
          <a:blip r:embed="rId3">
            <a:extLst>
              <a:ext uri="{28A0092B-C50C-407E-A947-70E740481C1C}">
                <a14:useLocalDpi xmlns:a14="http://schemas.microsoft.com/office/drawing/2010/main" val="0"/>
              </a:ext>
            </a:extLst>
          </a:blip>
          <a:srcRect l="51452"/>
          <a:stretch>
            <a:fillRect/>
          </a:stretch>
        </p:blipFill>
        <p:spPr bwMode="auto">
          <a:xfrm>
            <a:off x="5357188" y="3501008"/>
            <a:ext cx="2806794" cy="292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74042" y="104195"/>
            <a:ext cx="8450485" cy="634082"/>
          </a:xfrm>
        </p:spPr>
        <p:txBody>
          <a:bodyPr/>
          <a:lstStyle/>
          <a:p>
            <a:pPr lvl="1"/>
            <a:r>
              <a:rPr lang="en-US" altLang="zh-CN" b="1" dirty="0">
                <a:latin typeface="Arial" panose="020B0604020202020204" pitchFamily="34" charset="0"/>
                <a:cs typeface="Arial" panose="020B0604020202020204" pitchFamily="34" charset="0"/>
              </a:rPr>
              <a:t>3.3</a:t>
            </a:r>
            <a:r>
              <a:rPr lang="en-US" altLang="zh-CN" dirty="0">
                <a:latin typeface="Arial Black" panose="020B0A04020102020204" pitchFamily="34" charset="0"/>
                <a:cs typeface="+mj-cs"/>
              </a:rPr>
              <a:t> </a:t>
            </a:r>
            <a:r>
              <a:rPr lang="zh-CN" altLang="en-US" dirty="0">
                <a:latin typeface="Arial Black" panose="020B0A04020102020204" pitchFamily="34" charset="0"/>
                <a:cs typeface="+mj-cs"/>
              </a:rPr>
              <a:t>基于气候模式的</a:t>
            </a:r>
            <a:r>
              <a:rPr lang="en-US" altLang="zh-CN" dirty="0">
                <a:latin typeface="+mn-ea"/>
                <a:ea typeface="+mn-ea"/>
                <a:cs typeface="+mj-cs"/>
              </a:rPr>
              <a:t>BGM</a:t>
            </a:r>
            <a:r>
              <a:rPr lang="zh-CN" altLang="en-US" dirty="0">
                <a:latin typeface="Arial Black" panose="020B0A04020102020204" pitchFamily="34" charset="0"/>
                <a:cs typeface="+mj-cs"/>
              </a:rPr>
              <a:t>初值扰动方案</a:t>
            </a:r>
            <a:endParaRPr lang="en-US" altLang="zh-CN" dirty="0">
              <a:latin typeface="Arial Black" panose="020B0A04020102020204" pitchFamily="34" charset="0"/>
              <a:cs typeface="+mj-cs"/>
            </a:endParaRPr>
          </a:p>
        </p:txBody>
      </p:sp>
      <p:sp>
        <p:nvSpPr>
          <p:cNvPr id="5" name="Rectangle 4"/>
          <p:cNvSpPr>
            <a:spLocks noGrp="1" noChangeArrowheads="1"/>
          </p:cNvSpPr>
          <p:nvPr>
            <p:ph idx="1"/>
          </p:nvPr>
        </p:nvSpPr>
        <p:spPr>
          <a:xfrm>
            <a:off x="279516" y="1043469"/>
            <a:ext cx="4785995" cy="4554855"/>
          </a:xfrm>
          <a:solidFill>
            <a:schemeClr val="bg1"/>
          </a:solidFill>
        </p:spPr>
        <p:txBody>
          <a:bodyPr>
            <a:normAutofit/>
          </a:bodyPr>
          <a:lstStyle/>
          <a:p>
            <a:pPr>
              <a:buFont typeface="Times New Roman" panose="02020603050405020304" pitchFamily="18" charset="0"/>
              <a:buChar char="─"/>
            </a:pPr>
            <a:endParaRPr lang="en-US" altLang="zh-CN" sz="2000" b="1" dirty="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zh-CN" altLang="en-US" sz="2000" b="1" dirty="0">
                <a:latin typeface="Times New Roman" panose="02020603050405020304" pitchFamily="18" charset="0"/>
                <a:cs typeface="Times New Roman" panose="02020603050405020304" pitchFamily="18" charset="0"/>
              </a:rPr>
              <a:t>扰动要素</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U,V</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Q</a:t>
            </a:r>
          </a:p>
          <a:p>
            <a:pPr>
              <a:buFont typeface="Times New Roman" panose="02020603050405020304" pitchFamily="18" charset="0"/>
              <a:buChar char="─"/>
            </a:pPr>
            <a:r>
              <a:rPr lang="zh-CN" altLang="en-US" sz="2000" b="1" dirty="0" smtClean="0">
                <a:latin typeface="Times New Roman" panose="02020603050405020304" pitchFamily="18" charset="0"/>
                <a:cs typeface="Times New Roman" panose="02020603050405020304" pitchFamily="18" charset="0"/>
              </a:rPr>
              <a:t>初始小扰动的引入（随机扰动，取</a:t>
            </a:r>
            <a:endParaRPr lang="en-US" altLang="zh-CN" sz="2000" b="1" dirty="0" smtClean="0">
              <a:latin typeface="Times New Roman" panose="02020603050405020304" pitchFamily="18" charset="0"/>
              <a:cs typeface="Times New Roman" panose="02020603050405020304" pitchFamily="18" charset="0"/>
            </a:endParaRPr>
          </a:p>
          <a:p>
            <a:pPr marL="0" indent="0">
              <a:buNone/>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cs typeface="Times New Roman" panose="02020603050405020304" pitchFamily="18" charset="0"/>
              </a:rPr>
              <a:t>扰动要素大小的正负</a:t>
            </a:r>
            <a:r>
              <a:rPr lang="en-US" altLang="zh-CN" sz="2000" b="1" dirty="0" smtClean="0">
                <a:latin typeface="Times New Roman" panose="02020603050405020304" pitchFamily="18" charset="0"/>
                <a:cs typeface="Times New Roman" panose="02020603050405020304" pitchFamily="18" charset="0"/>
              </a:rPr>
              <a:t>1%</a:t>
            </a:r>
            <a:r>
              <a:rPr lang="zh-CN" altLang="en-US" sz="2000" b="1" dirty="0" smtClean="0">
                <a:latin typeface="Times New Roman" panose="02020603050405020304" pitchFamily="18" charset="0"/>
                <a:cs typeface="Times New Roman" panose="02020603050405020304" pitchFamily="18" charset="0"/>
              </a:rPr>
              <a:t>）</a:t>
            </a:r>
            <a:endParaRPr lang="de-DE" altLang="zh-CN" sz="2000" b="1" dirty="0" smtClean="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de-DE" altLang="zh-CN" sz="2000" b="1" dirty="0" smtClean="0">
                <a:latin typeface="Times New Roman" panose="02020603050405020304" pitchFamily="18" charset="0"/>
                <a:cs typeface="Times New Roman" panose="02020603050405020304" pitchFamily="18" charset="0"/>
              </a:rPr>
              <a:t>5</a:t>
            </a:r>
            <a:r>
              <a:rPr lang="zh-CN" altLang="en-US" sz="2000" b="1" dirty="0" smtClean="0">
                <a:latin typeface="Times New Roman" panose="02020603050405020304" pitchFamily="18" charset="0"/>
                <a:cs typeface="Times New Roman" panose="02020603050405020304" pitchFamily="18" charset="0"/>
              </a:rPr>
              <a:t>天周期繁殖循环</a:t>
            </a:r>
            <a:endParaRPr lang="en-US" altLang="zh-CN" sz="2000" b="1" dirty="0" smtClean="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zh-CN" altLang="en-US" sz="2000" b="1" dirty="0" smtClean="0">
                <a:latin typeface="Times New Roman" panose="02020603050405020304" pitchFamily="18" charset="0"/>
                <a:cs typeface="Times New Roman" panose="02020603050405020304" pitchFamily="18" charset="0"/>
              </a:rPr>
              <a:t>准饱和繁殖时段（</a:t>
            </a:r>
            <a:r>
              <a:rPr lang="en-US" altLang="zh-CN" sz="2000" b="1" dirty="0" smtClean="0">
                <a:latin typeface="Times New Roman" panose="02020603050405020304" pitchFamily="18" charset="0"/>
                <a:cs typeface="Times New Roman" panose="02020603050405020304" pitchFamily="18" charset="0"/>
              </a:rPr>
              <a:t>20</a:t>
            </a:r>
            <a:r>
              <a:rPr lang="zh-CN" altLang="en-US" sz="2000" b="1" dirty="0" smtClean="0">
                <a:latin typeface="Times New Roman" panose="02020603050405020304" pitchFamily="18" charset="0"/>
                <a:cs typeface="Times New Roman" panose="02020603050405020304" pitchFamily="18" charset="0"/>
              </a:rPr>
              <a:t>天）</a:t>
            </a:r>
            <a:endParaRPr lang="de-DE" altLang="zh-CN" sz="2000" b="1" dirty="0" smtClean="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zh-CN" altLang="en-US" sz="2000" b="1" dirty="0" smtClean="0">
                <a:latin typeface="Times New Roman" panose="02020603050405020304" pitchFamily="18" charset="0"/>
                <a:cs typeface="Times New Roman" panose="02020603050405020304" pitchFamily="18" charset="0"/>
              </a:rPr>
              <a:t>降尺度分析 （</a:t>
            </a:r>
            <a:r>
              <a:rPr lang="de-DE" altLang="zh-CN" sz="2000" b="1" dirty="0" smtClean="0">
                <a:latin typeface="Times New Roman" panose="02020603050405020304" pitchFamily="18" charset="0"/>
                <a:cs typeface="Times New Roman" panose="02020603050405020304" pitchFamily="18" charset="0"/>
              </a:rPr>
              <a:t>rescaling</a:t>
            </a:r>
            <a:r>
              <a:rPr lang="zh-CN" altLang="en-US" sz="2000" b="1" dirty="0" smtClean="0">
                <a:latin typeface="Times New Roman" panose="02020603050405020304" pitchFamily="18" charset="0"/>
                <a:cs typeface="Times New Roman" panose="02020603050405020304" pitchFamily="18" charset="0"/>
              </a:rPr>
              <a:t>）                       </a:t>
            </a:r>
            <a:endParaRPr lang="en-US" altLang="zh-CN" sz="2000" b="1" dirty="0" smtClean="0">
              <a:latin typeface="Times New Roman" panose="02020603050405020304" pitchFamily="18" charset="0"/>
              <a:cs typeface="Times New Roman" panose="02020603050405020304" pitchFamily="18" charset="0"/>
            </a:endParaRPr>
          </a:p>
          <a:p>
            <a:pPr>
              <a:buFontTx/>
              <a:buNone/>
            </a:pPr>
            <a:r>
              <a:rPr lang="zh-CN" altLang="en-US" sz="2000" b="1" dirty="0" smtClean="0">
                <a:latin typeface="Times New Roman" panose="02020603050405020304" pitchFamily="18" charset="0"/>
                <a:cs typeface="Times New Roman" panose="02020603050405020304" pitchFamily="18" charset="0"/>
              </a:rPr>
              <a:t> </a:t>
            </a:r>
            <a:r>
              <a:rPr lang="de-DE" altLang="zh-CN" sz="2000" b="1" dirty="0" smtClean="0">
                <a:latin typeface="Times New Roman" panose="02020603050405020304" pitchFamily="18" charset="0"/>
                <a:cs typeface="Times New Roman" panose="02020603050405020304" pitchFamily="18" charset="0"/>
              </a:rPr>
              <a:t> </a:t>
            </a:r>
            <a:endParaRPr lang="de-DE" altLang="zh-CN" sz="2000" b="1" dirty="0" smtClean="0">
              <a:latin typeface="Times New Roman" panose="02020603050405020304" pitchFamily="18" charset="0"/>
              <a:cs typeface="Times New Roman" panose="02020603050405020304" pitchFamily="18" charset="0"/>
              <a:sym typeface="Symbol" panose="05050102010706020507" pitchFamily="18" charset="2"/>
            </a:endParaRPr>
          </a:p>
          <a:p>
            <a:pPr>
              <a:buFontTx/>
              <a:buNone/>
            </a:pPr>
            <a:r>
              <a:rPr lang="zh-CN" altLang="en-US" sz="2000" b="1" dirty="0" smtClean="0">
                <a:latin typeface="Times New Roman" panose="02020603050405020304" pitchFamily="18" charset="0"/>
                <a:cs typeface="Times New Roman" panose="02020603050405020304" pitchFamily="18" charset="0"/>
                <a:sym typeface="Symbol" panose="05050102010706020507" pitchFamily="18" charset="2"/>
              </a:rPr>
              <a:t>  </a:t>
            </a:r>
          </a:p>
          <a:p>
            <a:pPr>
              <a:buFontTx/>
              <a:buNone/>
            </a:pPr>
            <a:r>
              <a:rPr lang="zh-CN" altLang="en-US" sz="2000" b="1" dirty="0" smtClean="0">
                <a:latin typeface="Times New Roman" panose="02020603050405020304" pitchFamily="18" charset="0"/>
                <a:cs typeface="Times New Roman" panose="02020603050405020304" pitchFamily="18" charset="0"/>
                <a:sym typeface="Symbol" panose="05050102010706020507" pitchFamily="18" charset="2"/>
              </a:rPr>
              <a:t>    其中：</a:t>
            </a:r>
            <a:r>
              <a:rPr lang="de-DE" altLang="zh-CN" sz="2000" b="1" dirty="0" smtClean="0">
                <a:latin typeface="Times New Roman" panose="02020603050405020304" pitchFamily="18" charset="0"/>
                <a:cs typeface="Times New Roman" panose="02020603050405020304" pitchFamily="18" charset="0"/>
              </a:rPr>
              <a:t>         </a:t>
            </a:r>
            <a:r>
              <a:rPr lang="zh-CN" altLang="de-DE" sz="2000" b="1" dirty="0" smtClean="0">
                <a:latin typeface="Times New Roman" panose="02020603050405020304" pitchFamily="18" charset="0"/>
                <a:cs typeface="Times New Roman" panose="02020603050405020304" pitchFamily="18" charset="0"/>
              </a:rPr>
              <a:t>是初始模均方根大小</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cs typeface="Times New Roman" panose="02020603050405020304" pitchFamily="18" charset="0"/>
              </a:rPr>
              <a:t>是输出模的均方根大小</a:t>
            </a:r>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3489263307"/>
              </p:ext>
            </p:extLst>
          </p:nvPr>
        </p:nvGraphicFramePr>
        <p:xfrm>
          <a:off x="539552" y="3861048"/>
          <a:ext cx="3458845" cy="430530"/>
        </p:xfrm>
        <a:graphic>
          <a:graphicData uri="http://schemas.openxmlformats.org/presentationml/2006/ole">
            <mc:AlternateContent xmlns:mc="http://schemas.openxmlformats.org/markup-compatibility/2006">
              <mc:Choice xmlns:v="urn:schemas-microsoft-com:vml" Requires="v">
                <p:oleObj spid="_x0000_s14539" r:id="rId4" imgW="1841500" imgH="228600" progId="Equation.KSEE3">
                  <p:embed/>
                </p:oleObj>
              </mc:Choice>
              <mc:Fallback>
                <p:oleObj r:id="rId4" imgW="1841500" imgH="228600" progId="Equation.KSEE3">
                  <p:embed/>
                  <p:pic>
                    <p:nvPicPr>
                      <p:cNvPr id="3" name="对象 2">
                        <a:hlinkClick r:id="" action="ppaction://ole?verb=0"/>
                      </p:cNvPr>
                      <p:cNvPicPr/>
                      <p:nvPr/>
                    </p:nvPicPr>
                    <p:blipFill>
                      <a:blip r:embed="rId5"/>
                      <a:stretch>
                        <a:fillRect/>
                      </a:stretch>
                    </p:blipFill>
                    <p:spPr>
                      <a:xfrm>
                        <a:off x="539552" y="3861048"/>
                        <a:ext cx="3458845" cy="430530"/>
                      </a:xfrm>
                      <a:prstGeom prst="rect">
                        <a:avLst/>
                      </a:prstGeom>
                    </p:spPr>
                  </p:pic>
                </p:oleObj>
              </mc:Fallback>
            </mc:AlternateContent>
          </a:graphicData>
        </a:graphic>
      </p:graphicFrame>
      <p:graphicFrame>
        <p:nvGraphicFramePr>
          <p:cNvPr id="7" name="对象 6"/>
          <p:cNvGraphicFramePr/>
          <p:nvPr>
            <p:extLst>
              <p:ext uri="{D42A27DB-BD31-4B8C-83A1-F6EECF244321}">
                <p14:modId xmlns:p14="http://schemas.microsoft.com/office/powerpoint/2010/main" val="1066953223"/>
              </p:ext>
            </p:extLst>
          </p:nvPr>
        </p:nvGraphicFramePr>
        <p:xfrm>
          <a:off x="1331640" y="4376308"/>
          <a:ext cx="654050" cy="379095"/>
        </p:xfrm>
        <a:graphic>
          <a:graphicData uri="http://schemas.openxmlformats.org/presentationml/2006/ole">
            <mc:AlternateContent xmlns:mc="http://schemas.openxmlformats.org/markup-compatibility/2006">
              <mc:Choice xmlns:v="urn:schemas-microsoft-com:vml" Requires="v">
                <p:oleObj spid="_x0000_s14540" r:id="rId6" imgW="492760" imgH="313055" progId="Equation.KSEE3">
                  <p:embed/>
                </p:oleObj>
              </mc:Choice>
              <mc:Fallback>
                <p:oleObj r:id="rId6" imgW="492760" imgH="313055" progId="Equation.KSEE3">
                  <p:embed/>
                  <p:pic>
                    <p:nvPicPr>
                      <p:cNvPr id="7" name="对象 6"/>
                      <p:cNvPicPr/>
                      <p:nvPr/>
                    </p:nvPicPr>
                    <p:blipFill>
                      <a:blip r:embed="rId7"/>
                      <a:stretch>
                        <a:fillRect/>
                      </a:stretch>
                    </p:blipFill>
                    <p:spPr>
                      <a:xfrm>
                        <a:off x="1331640" y="4376308"/>
                        <a:ext cx="654050" cy="379095"/>
                      </a:xfrm>
                      <a:prstGeom prst="rect">
                        <a:avLst/>
                      </a:prstGeom>
                    </p:spPr>
                  </p:pic>
                </p:oleObj>
              </mc:Fallback>
            </mc:AlternateContent>
          </a:graphicData>
        </a:graphic>
      </p:graphicFrame>
      <p:graphicFrame>
        <p:nvGraphicFramePr>
          <p:cNvPr id="9" name="对象 8"/>
          <p:cNvGraphicFramePr/>
          <p:nvPr>
            <p:extLst>
              <p:ext uri="{D42A27DB-BD31-4B8C-83A1-F6EECF244321}">
                <p14:modId xmlns:p14="http://schemas.microsoft.com/office/powerpoint/2010/main" val="3139765332"/>
              </p:ext>
            </p:extLst>
          </p:nvPr>
        </p:nvGraphicFramePr>
        <p:xfrm>
          <a:off x="4385493" y="4403101"/>
          <a:ext cx="687070" cy="418465"/>
        </p:xfrm>
        <a:graphic>
          <a:graphicData uri="http://schemas.openxmlformats.org/presentationml/2006/ole">
            <mc:AlternateContent xmlns:mc="http://schemas.openxmlformats.org/markup-compatibility/2006">
              <mc:Choice xmlns:v="urn:schemas-microsoft-com:vml" Requires="v">
                <p:oleObj spid="_x0000_s14541" r:id="rId8" imgW="620395" imgH="309245" progId="Equation.KSEE3">
                  <p:embed/>
                </p:oleObj>
              </mc:Choice>
              <mc:Fallback>
                <p:oleObj r:id="rId8" imgW="620395" imgH="309245" progId="Equation.KSEE3">
                  <p:embed/>
                  <p:pic>
                    <p:nvPicPr>
                      <p:cNvPr id="9" name="对象 8"/>
                      <p:cNvPicPr/>
                      <p:nvPr/>
                    </p:nvPicPr>
                    <p:blipFill>
                      <a:blip r:embed="rId9"/>
                      <a:stretch>
                        <a:fillRect/>
                      </a:stretch>
                    </p:blipFill>
                    <p:spPr>
                      <a:xfrm>
                        <a:off x="4385493" y="4403101"/>
                        <a:ext cx="687070" cy="418465"/>
                      </a:xfrm>
                      <a:prstGeom prst="rect">
                        <a:avLst/>
                      </a:prstGeom>
                    </p:spPr>
                  </p:pic>
                </p:oleObj>
              </mc:Fallback>
            </mc:AlternateContent>
          </a:graphicData>
        </a:graphic>
      </p:graphicFrame>
      <p:pic>
        <p:nvPicPr>
          <p:cNvPr id="13" name="图片 12" descr="grow3"/>
          <p:cNvPicPr>
            <a:picLocks noChangeAspect="1"/>
          </p:cNvPicPr>
          <p:nvPr/>
        </p:nvPicPr>
        <p:blipFill>
          <a:blip r:embed="rId10"/>
          <a:stretch>
            <a:fillRect/>
          </a:stretch>
        </p:blipFill>
        <p:spPr>
          <a:xfrm>
            <a:off x="4644008" y="1111944"/>
            <a:ext cx="4027170" cy="2543810"/>
          </a:xfrm>
          <a:prstGeom prst="rect">
            <a:avLst/>
          </a:prstGeom>
        </p:spPr>
      </p:pic>
      <p:sp>
        <p:nvSpPr>
          <p:cNvPr id="10" name="灯片编号占位符 1"/>
          <p:cNvSpPr>
            <a:spLocks noGrp="1"/>
          </p:cNvSpPr>
          <p:nvPr>
            <p:ph type="sldNum" sz="quarter" idx="4294967295"/>
          </p:nvPr>
        </p:nvSpPr>
        <p:spPr>
          <a:xfrm>
            <a:off x="8388424" y="6554387"/>
            <a:ext cx="1143000" cy="285750"/>
          </a:xfrm>
          <a:prstGeom prst="rect">
            <a:avLst/>
          </a:prstGeom>
        </p:spPr>
        <p:txBody>
          <a:bodyPr/>
          <a:lstStyle/>
          <a:p>
            <a:r>
              <a:rPr lang="en-US" altLang="zh-CN" dirty="0" smtClean="0"/>
              <a:t>35</a:t>
            </a:r>
            <a:endParaRPr lang="zh-CN" altLang="en-US" dirty="0"/>
          </a:p>
        </p:txBody>
      </p:sp>
    </p:spTree>
    <p:extLst>
      <p:ext uri="{BB962C8B-B14F-4D97-AF65-F5344CB8AC3E}">
        <p14:creationId xmlns:p14="http://schemas.microsoft.com/office/powerpoint/2010/main" val="3875179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828960" y="6033551"/>
            <a:ext cx="7467600" cy="346050"/>
          </a:xfrm>
        </p:spPr>
        <p:txBody>
          <a:bodyPr>
            <a:noAutofit/>
          </a:bodyPr>
          <a:lstStyle/>
          <a:p>
            <a:r>
              <a:rPr lang="en-US" altLang="zh-CN" sz="2000" b="1" dirty="0" smtClean="0">
                <a:solidFill>
                  <a:schemeClr val="tx1"/>
                </a:solidFill>
              </a:rPr>
              <a:t>BGM</a:t>
            </a:r>
            <a:r>
              <a:rPr lang="zh-CN" altLang="en-US" sz="2000" b="1" dirty="0" smtClean="0">
                <a:solidFill>
                  <a:schemeClr val="tx1"/>
                </a:solidFill>
              </a:rPr>
              <a:t>和</a:t>
            </a:r>
            <a:r>
              <a:rPr lang="en-US" altLang="zh-CN" sz="2000" b="1" dirty="0" smtClean="0">
                <a:solidFill>
                  <a:schemeClr val="tx1"/>
                </a:solidFill>
              </a:rPr>
              <a:t>LAF</a:t>
            </a:r>
            <a:r>
              <a:rPr lang="zh-CN" altLang="en-US" sz="2000" b="1" dirty="0" smtClean="0">
                <a:solidFill>
                  <a:schemeClr val="tx1"/>
                </a:solidFill>
              </a:rPr>
              <a:t>预测的</a:t>
            </a:r>
            <a:r>
              <a:rPr lang="en-US" altLang="zh-CN" sz="2000" b="1" dirty="0" smtClean="0">
                <a:solidFill>
                  <a:schemeClr val="tx1"/>
                </a:solidFill>
              </a:rPr>
              <a:t>TCC</a:t>
            </a:r>
            <a:r>
              <a:rPr lang="zh-CN" altLang="en-US" sz="2000" b="1" dirty="0" smtClean="0">
                <a:solidFill>
                  <a:schemeClr val="tx1"/>
                </a:solidFill>
              </a:rPr>
              <a:t>技巧及</a:t>
            </a:r>
            <a:r>
              <a:rPr lang="zh-CN" altLang="en-US" sz="2000" b="1" dirty="0">
                <a:solidFill>
                  <a:schemeClr val="tx1"/>
                </a:solidFill>
              </a:rPr>
              <a:t>差异（</a:t>
            </a:r>
            <a:r>
              <a:rPr lang="en-US" altLang="zh-CN" sz="2000" b="1" dirty="0">
                <a:solidFill>
                  <a:schemeClr val="tx1"/>
                </a:solidFill>
              </a:rPr>
              <a:t>5</a:t>
            </a:r>
            <a:r>
              <a:rPr lang="zh-CN" altLang="en-US" sz="2000" b="1" dirty="0">
                <a:solidFill>
                  <a:schemeClr val="tx1"/>
                </a:solidFill>
              </a:rPr>
              <a:t>月）</a:t>
            </a: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6514" b="19081"/>
          <a:stretch>
            <a:fillRect/>
          </a:stretch>
        </p:blipFill>
        <p:spPr bwMode="auto">
          <a:xfrm>
            <a:off x="1043608" y="1006366"/>
            <a:ext cx="6480720" cy="510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074712" y="700233"/>
            <a:ext cx="782587" cy="369332"/>
          </a:xfrm>
          <a:prstGeom prst="rect">
            <a:avLst/>
          </a:prstGeom>
          <a:noFill/>
        </p:spPr>
        <p:txBody>
          <a:bodyPr wrap="none" rtlCol="0">
            <a:spAutoFit/>
          </a:bodyPr>
          <a:lstStyle/>
          <a:p>
            <a:r>
              <a:rPr lang="en-US" altLang="zh-CN" b="1" dirty="0" smtClean="0">
                <a:solidFill>
                  <a:srgbClr val="0041C4"/>
                </a:solidFill>
              </a:rPr>
              <a:t>BGM</a:t>
            </a:r>
            <a:endParaRPr lang="zh-CN" altLang="en-US" b="1" dirty="0">
              <a:solidFill>
                <a:srgbClr val="0041C4"/>
              </a:solidFill>
            </a:endParaRPr>
          </a:p>
        </p:txBody>
      </p:sp>
      <p:sp>
        <p:nvSpPr>
          <p:cNvPr id="7" name="TextBox 6"/>
          <p:cNvSpPr txBox="1"/>
          <p:nvPr/>
        </p:nvSpPr>
        <p:spPr>
          <a:xfrm>
            <a:off x="3974841" y="713034"/>
            <a:ext cx="692818" cy="369332"/>
          </a:xfrm>
          <a:prstGeom prst="rect">
            <a:avLst/>
          </a:prstGeom>
          <a:noFill/>
        </p:spPr>
        <p:txBody>
          <a:bodyPr wrap="none" rtlCol="0">
            <a:spAutoFit/>
          </a:bodyPr>
          <a:lstStyle/>
          <a:p>
            <a:r>
              <a:rPr lang="en-US" altLang="zh-CN" b="1" dirty="0" smtClean="0">
                <a:solidFill>
                  <a:srgbClr val="0041C4"/>
                </a:solidFill>
              </a:rPr>
              <a:t>LAF</a:t>
            </a:r>
            <a:endParaRPr lang="zh-CN" altLang="en-US" b="1" dirty="0">
              <a:solidFill>
                <a:srgbClr val="0041C4"/>
              </a:solidFill>
            </a:endParaRPr>
          </a:p>
        </p:txBody>
      </p:sp>
      <p:sp>
        <p:nvSpPr>
          <p:cNvPr id="8" name="TextBox 7"/>
          <p:cNvSpPr txBox="1"/>
          <p:nvPr/>
        </p:nvSpPr>
        <p:spPr>
          <a:xfrm>
            <a:off x="5739087" y="725656"/>
            <a:ext cx="1367682" cy="369332"/>
          </a:xfrm>
          <a:prstGeom prst="rect">
            <a:avLst/>
          </a:prstGeom>
          <a:noFill/>
        </p:spPr>
        <p:txBody>
          <a:bodyPr wrap="none" rtlCol="0">
            <a:spAutoFit/>
          </a:bodyPr>
          <a:lstStyle/>
          <a:p>
            <a:r>
              <a:rPr lang="en-US" altLang="zh-CN" b="1" dirty="0" smtClean="0">
                <a:solidFill>
                  <a:srgbClr val="0041C4"/>
                </a:solidFill>
              </a:rPr>
              <a:t>BGM-LAF</a:t>
            </a:r>
            <a:endParaRPr lang="zh-CN" altLang="en-US" b="1" dirty="0">
              <a:solidFill>
                <a:srgbClr val="0041C4"/>
              </a:solidFill>
            </a:endParaRPr>
          </a:p>
        </p:txBody>
      </p:sp>
      <p:sp>
        <p:nvSpPr>
          <p:cNvPr id="9" name="TextBox 8"/>
          <p:cNvSpPr txBox="1"/>
          <p:nvPr/>
        </p:nvSpPr>
        <p:spPr>
          <a:xfrm>
            <a:off x="483762" y="1329723"/>
            <a:ext cx="649537" cy="369332"/>
          </a:xfrm>
          <a:prstGeom prst="rect">
            <a:avLst/>
          </a:prstGeom>
          <a:noFill/>
        </p:spPr>
        <p:txBody>
          <a:bodyPr wrap="none" rtlCol="0">
            <a:spAutoFit/>
          </a:bodyPr>
          <a:lstStyle/>
          <a:p>
            <a:r>
              <a:rPr lang="zh-CN" altLang="en-US" b="1" dirty="0" smtClean="0">
                <a:solidFill>
                  <a:srgbClr val="0041C4"/>
                </a:solidFill>
              </a:rPr>
              <a:t>降水</a:t>
            </a:r>
            <a:endParaRPr lang="zh-CN" altLang="en-US" b="1" dirty="0">
              <a:solidFill>
                <a:srgbClr val="0041C4"/>
              </a:solidFill>
            </a:endParaRPr>
          </a:p>
        </p:txBody>
      </p:sp>
      <p:sp>
        <p:nvSpPr>
          <p:cNvPr id="10" name="TextBox 9"/>
          <p:cNvSpPr txBox="1"/>
          <p:nvPr/>
        </p:nvSpPr>
        <p:spPr>
          <a:xfrm>
            <a:off x="251326" y="2552629"/>
            <a:ext cx="1114408" cy="369332"/>
          </a:xfrm>
          <a:prstGeom prst="rect">
            <a:avLst/>
          </a:prstGeom>
          <a:noFill/>
        </p:spPr>
        <p:txBody>
          <a:bodyPr wrap="none" rtlCol="0">
            <a:spAutoFit/>
          </a:bodyPr>
          <a:lstStyle/>
          <a:p>
            <a:r>
              <a:rPr lang="zh-CN" altLang="en-US" b="1" dirty="0" smtClean="0">
                <a:solidFill>
                  <a:srgbClr val="0041C4"/>
                </a:solidFill>
              </a:rPr>
              <a:t>地表气温</a:t>
            </a:r>
            <a:endParaRPr lang="zh-CN" altLang="en-US" b="1" dirty="0">
              <a:solidFill>
                <a:srgbClr val="0041C4"/>
              </a:solidFill>
            </a:endParaRPr>
          </a:p>
        </p:txBody>
      </p:sp>
      <p:sp>
        <p:nvSpPr>
          <p:cNvPr id="11" name="TextBox 10"/>
          <p:cNvSpPr txBox="1"/>
          <p:nvPr/>
        </p:nvSpPr>
        <p:spPr>
          <a:xfrm>
            <a:off x="415699" y="3813536"/>
            <a:ext cx="776175" cy="369332"/>
          </a:xfrm>
          <a:prstGeom prst="rect">
            <a:avLst/>
          </a:prstGeom>
          <a:noFill/>
        </p:spPr>
        <p:txBody>
          <a:bodyPr wrap="none" rtlCol="0">
            <a:spAutoFit/>
          </a:bodyPr>
          <a:lstStyle/>
          <a:p>
            <a:r>
              <a:rPr lang="en-US" altLang="zh-CN" b="1" dirty="0" smtClean="0">
                <a:solidFill>
                  <a:srgbClr val="0041C4"/>
                </a:solidFill>
              </a:rPr>
              <a:t>U850</a:t>
            </a:r>
            <a:endParaRPr lang="zh-CN" altLang="en-US" b="1" dirty="0">
              <a:solidFill>
                <a:srgbClr val="0041C4"/>
              </a:solidFill>
            </a:endParaRPr>
          </a:p>
        </p:txBody>
      </p:sp>
      <p:sp>
        <p:nvSpPr>
          <p:cNvPr id="12" name="TextBox 11"/>
          <p:cNvSpPr txBox="1"/>
          <p:nvPr/>
        </p:nvSpPr>
        <p:spPr>
          <a:xfrm>
            <a:off x="395597" y="4961544"/>
            <a:ext cx="737702" cy="369332"/>
          </a:xfrm>
          <a:prstGeom prst="rect">
            <a:avLst/>
          </a:prstGeom>
          <a:noFill/>
        </p:spPr>
        <p:txBody>
          <a:bodyPr wrap="none" rtlCol="0">
            <a:spAutoFit/>
          </a:bodyPr>
          <a:lstStyle/>
          <a:p>
            <a:r>
              <a:rPr lang="en-US" altLang="zh-CN" b="1" dirty="0" smtClean="0">
                <a:solidFill>
                  <a:srgbClr val="0041C4"/>
                </a:solidFill>
              </a:rPr>
              <a:t>Z500</a:t>
            </a:r>
            <a:endParaRPr lang="zh-CN" altLang="en-US" b="1" dirty="0">
              <a:solidFill>
                <a:srgbClr val="0041C4"/>
              </a:solidFill>
            </a:endParaRPr>
          </a:p>
        </p:txBody>
      </p:sp>
      <p:sp>
        <p:nvSpPr>
          <p:cNvPr id="22" name="标题 1"/>
          <p:cNvSpPr txBox="1">
            <a:spLocks/>
          </p:cNvSpPr>
          <p:nvPr/>
        </p:nvSpPr>
        <p:spPr bwMode="auto">
          <a:xfrm>
            <a:off x="874042" y="104195"/>
            <a:ext cx="8450485" cy="63408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marL="0" lvl="1"/>
            <a:r>
              <a:rPr lang="en-US" altLang="zh-CN" b="1" kern="0" dirty="0">
                <a:latin typeface="Arial" panose="020B0604020202020204" pitchFamily="34" charset="0"/>
                <a:cs typeface="Arial" panose="020B0604020202020204" pitchFamily="34" charset="0"/>
              </a:rPr>
              <a:t>3.3</a:t>
            </a:r>
            <a:r>
              <a:rPr lang="en-US" altLang="zh-CN" kern="0" dirty="0" smtClean="0">
                <a:latin typeface="Arial Black" panose="020B0A04020102020204" pitchFamily="34" charset="0"/>
                <a:cs typeface="+mj-cs"/>
              </a:rPr>
              <a:t> </a:t>
            </a:r>
            <a:r>
              <a:rPr lang="zh-CN" altLang="en-US" kern="0" dirty="0" smtClean="0">
                <a:latin typeface="Arial Black" panose="020B0A04020102020204" pitchFamily="34" charset="0"/>
                <a:cs typeface="+mj-cs"/>
              </a:rPr>
              <a:t>基于气候模式的</a:t>
            </a:r>
            <a:r>
              <a:rPr lang="en-US" altLang="zh-CN" kern="0" dirty="0" smtClean="0">
                <a:latin typeface="+mn-ea"/>
                <a:ea typeface="+mn-ea"/>
                <a:cs typeface="+mj-cs"/>
              </a:rPr>
              <a:t>BGM</a:t>
            </a:r>
            <a:r>
              <a:rPr lang="zh-CN" altLang="en-US" kern="0" dirty="0" smtClean="0">
                <a:latin typeface="Arial Black" panose="020B0A04020102020204" pitchFamily="34" charset="0"/>
                <a:cs typeface="+mj-cs"/>
              </a:rPr>
              <a:t>初值扰动方案</a:t>
            </a:r>
            <a:endParaRPr lang="en-US" altLang="zh-CN" kern="0" dirty="0">
              <a:latin typeface="Arial Black" panose="020B0A04020102020204" pitchFamily="34" charset="0"/>
              <a:cs typeface="+mj-cs"/>
            </a:endParaRPr>
          </a:p>
        </p:txBody>
      </p:sp>
      <p:sp>
        <p:nvSpPr>
          <p:cNvPr id="13" name="灯片编号占位符 1"/>
          <p:cNvSpPr>
            <a:spLocks noGrp="1"/>
          </p:cNvSpPr>
          <p:nvPr>
            <p:ph type="sldNum" sz="quarter" idx="4294967295"/>
          </p:nvPr>
        </p:nvSpPr>
        <p:spPr>
          <a:xfrm>
            <a:off x="8244408" y="6525344"/>
            <a:ext cx="1143000" cy="285750"/>
          </a:xfrm>
          <a:prstGeom prst="rect">
            <a:avLst/>
          </a:prstGeom>
        </p:spPr>
        <p:txBody>
          <a:bodyPr/>
          <a:lstStyle/>
          <a:p>
            <a:r>
              <a:rPr lang="en-US" altLang="zh-CN" dirty="0" smtClean="0"/>
              <a:t>36</a:t>
            </a:r>
            <a:endParaRPr lang="zh-CN" altLang="en-US" dirty="0"/>
          </a:p>
        </p:txBody>
      </p:sp>
      <p:sp>
        <p:nvSpPr>
          <p:cNvPr id="14" name="TextBox 5"/>
          <p:cNvSpPr txBox="1"/>
          <p:nvPr/>
        </p:nvSpPr>
        <p:spPr>
          <a:xfrm>
            <a:off x="5126370" y="1124744"/>
            <a:ext cx="4276377" cy="1477328"/>
          </a:xfrm>
          <a:prstGeom prst="rect">
            <a:avLst/>
          </a:prstGeom>
          <a:solidFill>
            <a:srgbClr val="FFFF00"/>
          </a:solidFill>
        </p:spPr>
        <p:txBody>
          <a:bodyPr wrap="square" rtlCol="0">
            <a:spAutoFit/>
          </a:bodyPr>
          <a:lstStyle/>
          <a:p>
            <a:r>
              <a:rPr lang="en-US" altLang="zh-CN" b="1" dirty="0" smtClean="0"/>
              <a:t>BGM</a:t>
            </a:r>
            <a:r>
              <a:rPr lang="zh-CN" altLang="en-US" b="1" dirty="0" smtClean="0"/>
              <a:t>方法提高的预测技巧有</a:t>
            </a:r>
            <a:r>
              <a:rPr lang="en-US" altLang="zh-CN" b="1" dirty="0" smtClean="0"/>
              <a:t>:</a:t>
            </a:r>
          </a:p>
          <a:p>
            <a:r>
              <a:rPr lang="zh-CN" altLang="en-US" b="1" dirty="0" smtClean="0"/>
              <a:t>降水</a:t>
            </a:r>
            <a:r>
              <a:rPr lang="zh-CN" altLang="en-US" dirty="0" smtClean="0"/>
              <a:t>：</a:t>
            </a:r>
            <a:r>
              <a:rPr lang="zh-CN" altLang="en-US" b="1" dirty="0" smtClean="0">
                <a:solidFill>
                  <a:srgbClr val="FF0000"/>
                </a:solidFill>
              </a:rPr>
              <a:t>亚洲北部、华北、西太平洋</a:t>
            </a:r>
            <a:endParaRPr lang="en-US" altLang="zh-CN" b="1" dirty="0" smtClean="0">
              <a:solidFill>
                <a:srgbClr val="FF0000"/>
              </a:solidFill>
            </a:endParaRPr>
          </a:p>
          <a:p>
            <a:r>
              <a:rPr lang="zh-CN" altLang="en-US" b="1" dirty="0" smtClean="0"/>
              <a:t>气温</a:t>
            </a:r>
            <a:r>
              <a:rPr lang="zh-CN" altLang="en-US" dirty="0" smtClean="0"/>
              <a:t>：</a:t>
            </a:r>
            <a:r>
              <a:rPr lang="zh-CN" altLang="en-US" b="1" dirty="0" smtClean="0">
                <a:solidFill>
                  <a:srgbClr val="FF0000"/>
                </a:solidFill>
              </a:rPr>
              <a:t>亚洲南部、华北、西太平洋</a:t>
            </a:r>
            <a:endParaRPr lang="en-US" altLang="zh-CN" b="1" dirty="0" smtClean="0">
              <a:solidFill>
                <a:srgbClr val="FF0000"/>
              </a:solidFill>
            </a:endParaRPr>
          </a:p>
          <a:p>
            <a:r>
              <a:rPr lang="zh-CN" altLang="en-US" b="1" dirty="0" smtClean="0"/>
              <a:t>环流</a:t>
            </a:r>
            <a:r>
              <a:rPr lang="zh-CN" altLang="en-US" dirty="0" smtClean="0"/>
              <a:t>：</a:t>
            </a:r>
            <a:r>
              <a:rPr lang="zh-CN" altLang="en-US" b="1" dirty="0" smtClean="0">
                <a:solidFill>
                  <a:srgbClr val="FF0000"/>
                </a:solidFill>
              </a:rPr>
              <a:t>欧亚大陆</a:t>
            </a:r>
            <a:r>
              <a:rPr lang="en-US" altLang="zh-CN" b="1" dirty="0" smtClean="0">
                <a:solidFill>
                  <a:srgbClr val="FF0000"/>
                </a:solidFill>
              </a:rPr>
              <a:t>500hPa</a:t>
            </a:r>
            <a:r>
              <a:rPr lang="zh-CN" altLang="en-US" b="1" dirty="0" smtClean="0">
                <a:solidFill>
                  <a:srgbClr val="FF0000"/>
                </a:solidFill>
              </a:rPr>
              <a:t>位势高度</a:t>
            </a:r>
            <a:endParaRPr lang="en-US" altLang="zh-CN" b="1" dirty="0" smtClean="0">
              <a:solidFill>
                <a:srgbClr val="FF0000"/>
              </a:solidFill>
            </a:endParaRPr>
          </a:p>
          <a:p>
            <a:r>
              <a:rPr lang="en-US" altLang="zh-CN" b="1" dirty="0">
                <a:solidFill>
                  <a:srgbClr val="FF0000"/>
                </a:solidFill>
              </a:rPr>
              <a:t> </a:t>
            </a:r>
            <a:r>
              <a:rPr lang="en-US" altLang="zh-CN" b="1" dirty="0" smtClean="0">
                <a:solidFill>
                  <a:srgbClr val="FF0000"/>
                </a:solidFill>
              </a:rPr>
              <a:t>          </a:t>
            </a:r>
            <a:r>
              <a:rPr lang="zh-CN" altLang="en-US" b="1" dirty="0" smtClean="0">
                <a:solidFill>
                  <a:srgbClr val="FF0000"/>
                </a:solidFill>
              </a:rPr>
              <a:t>和低层纬向风</a:t>
            </a:r>
            <a:endParaRPr lang="en-US" altLang="zh-CN" b="1" dirty="0" smtClean="0">
              <a:solidFill>
                <a:srgbClr val="FF0000"/>
              </a:solidFill>
            </a:endParaRPr>
          </a:p>
        </p:txBody>
      </p:sp>
    </p:spTree>
    <p:extLst>
      <p:ext uri="{BB962C8B-B14F-4D97-AF65-F5344CB8AC3E}">
        <p14:creationId xmlns:p14="http://schemas.microsoft.com/office/powerpoint/2010/main" val="38817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椭圆 155"/>
          <p:cNvSpPr/>
          <p:nvPr/>
        </p:nvSpPr>
        <p:spPr>
          <a:xfrm>
            <a:off x="8810326" y="1511063"/>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idx="4294967295"/>
          </p:nvPr>
        </p:nvSpPr>
        <p:spPr>
          <a:xfrm>
            <a:off x="919291" y="48487"/>
            <a:ext cx="7942262" cy="620712"/>
          </a:xfrm>
        </p:spPr>
        <p:txBody>
          <a:bodyPr/>
          <a:lstStyle/>
          <a:p>
            <a:r>
              <a:rPr lang="en-US" altLang="zh-CN" b="1" dirty="0">
                <a:latin typeface="Arial" panose="020B0604020202020204" pitchFamily="34" charset="0"/>
                <a:cs typeface="Arial" panose="020B0604020202020204" pitchFamily="34" charset="0"/>
              </a:rPr>
              <a:t>3.4</a:t>
            </a:r>
            <a:r>
              <a:rPr lang="en-US" altLang="zh-CN" dirty="0">
                <a:latin typeface="Arial Black" panose="020B0A04020102020204" pitchFamily="34" charset="0"/>
              </a:rPr>
              <a:t> </a:t>
            </a:r>
            <a:r>
              <a:rPr lang="zh-CN" altLang="en-US" dirty="0">
                <a:latin typeface="Arial Black" panose="020B0A04020102020204" pitchFamily="34" charset="0"/>
              </a:rPr>
              <a:t>进度安排</a:t>
            </a:r>
          </a:p>
        </p:txBody>
      </p:sp>
      <p:sp>
        <p:nvSpPr>
          <p:cNvPr id="4" name="灯片编号占位符 3"/>
          <p:cNvSpPr>
            <a:spLocks noGrp="1"/>
          </p:cNvSpPr>
          <p:nvPr>
            <p:ph type="sldNum" sz="quarter" idx="4294967295"/>
          </p:nvPr>
        </p:nvSpPr>
        <p:spPr>
          <a:xfrm>
            <a:off x="8143875" y="6572250"/>
            <a:ext cx="1000125" cy="285750"/>
          </a:xfrm>
        </p:spPr>
        <p:txBody>
          <a:bodyPr/>
          <a:lstStyle/>
          <a:p>
            <a:r>
              <a:rPr lang="en-US" altLang="zh-CN" dirty="0" smtClean="0"/>
              <a:t>37</a:t>
            </a:r>
            <a:endParaRPr lang="zh-CN" altLang="en-US" dirty="0"/>
          </a:p>
        </p:txBody>
      </p:sp>
      <p:cxnSp>
        <p:nvCxnSpPr>
          <p:cNvPr id="5" name="直接箭头连接符 4"/>
          <p:cNvCxnSpPr/>
          <p:nvPr/>
        </p:nvCxnSpPr>
        <p:spPr>
          <a:xfrm>
            <a:off x="1108002" y="5661248"/>
            <a:ext cx="7992888" cy="838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108002" y="1196752"/>
            <a:ext cx="0" cy="447288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4791" y="3975447"/>
            <a:ext cx="879301" cy="461665"/>
          </a:xfrm>
          <a:prstGeom prst="rect">
            <a:avLst/>
          </a:prstGeom>
        </p:spPr>
        <p:txBody>
          <a:bodyPr wrap="square">
            <a:spAutoFit/>
          </a:bodyPr>
          <a:lstStyle/>
          <a:p>
            <a:r>
              <a:rPr lang="zh-CN" altLang="en-US" sz="1200" dirty="0" smtClean="0"/>
              <a:t>有约束优化算法</a:t>
            </a:r>
            <a:endParaRPr lang="en-US" altLang="zh-CN" sz="1200" dirty="0" smtClean="0"/>
          </a:p>
        </p:txBody>
      </p:sp>
      <p:sp>
        <p:nvSpPr>
          <p:cNvPr id="8" name="矩形 7"/>
          <p:cNvSpPr/>
          <p:nvPr/>
        </p:nvSpPr>
        <p:spPr>
          <a:xfrm>
            <a:off x="-65302" y="3322136"/>
            <a:ext cx="1261884" cy="461665"/>
          </a:xfrm>
          <a:prstGeom prst="rect">
            <a:avLst/>
          </a:prstGeom>
        </p:spPr>
        <p:txBody>
          <a:bodyPr wrap="none">
            <a:spAutoFit/>
          </a:bodyPr>
          <a:lstStyle/>
          <a:p>
            <a:r>
              <a:rPr lang="zh-CN" altLang="en-US" sz="1200" dirty="0" smtClean="0"/>
              <a:t>基于</a:t>
            </a:r>
            <a:r>
              <a:rPr lang="en-US" altLang="zh-CN" sz="1200" dirty="0" smtClean="0"/>
              <a:t>BGM</a:t>
            </a:r>
            <a:r>
              <a:rPr lang="zh-CN" altLang="en-US" sz="1200" dirty="0" smtClean="0"/>
              <a:t>扰动</a:t>
            </a:r>
            <a:endParaRPr lang="en-US" altLang="zh-CN" sz="1200" dirty="0" smtClean="0"/>
          </a:p>
          <a:p>
            <a:r>
              <a:rPr lang="zh-CN" altLang="en-US" sz="1200" dirty="0" smtClean="0"/>
              <a:t>的集合预报系统</a:t>
            </a:r>
            <a:endParaRPr lang="en-US" altLang="zh-CN" sz="1200" dirty="0" smtClean="0"/>
          </a:p>
        </p:txBody>
      </p:sp>
      <p:sp>
        <p:nvSpPr>
          <p:cNvPr id="9" name="矩形 8"/>
          <p:cNvSpPr/>
          <p:nvPr/>
        </p:nvSpPr>
        <p:spPr>
          <a:xfrm>
            <a:off x="60520" y="1994540"/>
            <a:ext cx="947147" cy="461665"/>
          </a:xfrm>
          <a:prstGeom prst="rect">
            <a:avLst/>
          </a:prstGeom>
        </p:spPr>
        <p:txBody>
          <a:bodyPr wrap="square">
            <a:spAutoFit/>
          </a:bodyPr>
          <a:lstStyle/>
          <a:p>
            <a:r>
              <a:rPr lang="zh-CN" altLang="en-US" sz="1200" dirty="0" smtClean="0"/>
              <a:t>集合集成</a:t>
            </a:r>
            <a:endParaRPr lang="en-US" altLang="zh-CN" sz="1200" dirty="0" smtClean="0"/>
          </a:p>
          <a:p>
            <a:r>
              <a:rPr lang="zh-CN" altLang="en-US" sz="1200" dirty="0" smtClean="0"/>
              <a:t>技术研究</a:t>
            </a:r>
            <a:endParaRPr lang="en-US" altLang="zh-CN" sz="1200" dirty="0" smtClean="0"/>
          </a:p>
        </p:txBody>
      </p:sp>
      <p:cxnSp>
        <p:nvCxnSpPr>
          <p:cNvPr id="10" name="直接连接符 9"/>
          <p:cNvCxnSpPr/>
          <p:nvPr/>
        </p:nvCxnSpPr>
        <p:spPr>
          <a:xfrm flipH="1" flipV="1">
            <a:off x="4823585" y="1412776"/>
            <a:ext cx="1" cy="4240850"/>
          </a:xfrm>
          <a:prstGeom prst="line">
            <a:avLst/>
          </a:prstGeom>
          <a:ln w="57150">
            <a:solidFill>
              <a:srgbClr val="CC00CC"/>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108002" y="4941168"/>
            <a:ext cx="3715583" cy="148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007231" y="4113946"/>
            <a:ext cx="2773179" cy="9526"/>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908202" y="3458617"/>
            <a:ext cx="1915383" cy="11147"/>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484266" y="2852936"/>
            <a:ext cx="1296144" cy="0"/>
          </a:xfrm>
          <a:prstGeom prst="straightConnector1">
            <a:avLst/>
          </a:prstGeom>
          <a:ln w="38100">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108002" y="4113946"/>
            <a:ext cx="899229" cy="952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108002" y="3458617"/>
            <a:ext cx="1857791" cy="16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08002" y="2843411"/>
            <a:ext cx="2376264"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468042" y="4955976"/>
            <a:ext cx="0" cy="71365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180010" y="4437112"/>
            <a:ext cx="646331" cy="461665"/>
          </a:xfrm>
          <a:prstGeom prst="rect">
            <a:avLst/>
          </a:prstGeom>
        </p:spPr>
        <p:txBody>
          <a:bodyPr wrap="none">
            <a:spAutoFit/>
          </a:bodyPr>
          <a:lstStyle/>
          <a:p>
            <a:r>
              <a:rPr lang="zh-CN" altLang="en-US" sz="1200" dirty="0" smtClean="0"/>
              <a:t>模式移</a:t>
            </a:r>
            <a:endParaRPr lang="en-US" altLang="zh-CN" sz="1200" dirty="0" smtClean="0"/>
          </a:p>
          <a:p>
            <a:r>
              <a:rPr lang="zh-CN" altLang="en-US" sz="1200" dirty="0" smtClean="0"/>
              <a:t>植运行</a:t>
            </a:r>
            <a:endParaRPr lang="en-US" altLang="zh-CN" sz="1200" dirty="0" smtClean="0"/>
          </a:p>
        </p:txBody>
      </p:sp>
      <p:cxnSp>
        <p:nvCxnSpPr>
          <p:cNvPr id="20" name="直接连接符 19"/>
          <p:cNvCxnSpPr/>
          <p:nvPr/>
        </p:nvCxnSpPr>
        <p:spPr>
          <a:xfrm flipV="1">
            <a:off x="2602603" y="4941168"/>
            <a:ext cx="0" cy="71365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240495" y="4555787"/>
            <a:ext cx="1415772" cy="276999"/>
          </a:xfrm>
          <a:prstGeom prst="rect">
            <a:avLst/>
          </a:prstGeom>
        </p:spPr>
        <p:txBody>
          <a:bodyPr wrap="none">
            <a:spAutoFit/>
          </a:bodyPr>
          <a:lstStyle/>
          <a:p>
            <a:r>
              <a:rPr lang="zh-CN" altLang="en-US" sz="1200" dirty="0" smtClean="0"/>
              <a:t>参数优化框架搭建</a:t>
            </a:r>
            <a:endParaRPr lang="en-US" altLang="zh-CN" sz="1200" dirty="0" smtClean="0"/>
          </a:p>
        </p:txBody>
      </p:sp>
      <p:cxnSp>
        <p:nvCxnSpPr>
          <p:cNvPr id="22" name="直接连接符 21"/>
          <p:cNvCxnSpPr/>
          <p:nvPr/>
        </p:nvCxnSpPr>
        <p:spPr>
          <a:xfrm flipV="1">
            <a:off x="2250257" y="4152089"/>
            <a:ext cx="8131" cy="153135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03586" y="3614862"/>
            <a:ext cx="1415772" cy="461665"/>
          </a:xfrm>
          <a:prstGeom prst="rect">
            <a:avLst/>
          </a:prstGeom>
        </p:spPr>
        <p:txBody>
          <a:bodyPr wrap="none">
            <a:spAutoFit/>
          </a:bodyPr>
          <a:lstStyle/>
          <a:p>
            <a:r>
              <a:rPr lang="zh-CN" altLang="en-US" sz="1200" dirty="0" smtClean="0"/>
              <a:t>确定优化指标</a:t>
            </a:r>
            <a:endParaRPr lang="en-US" altLang="zh-CN" sz="1200" dirty="0" smtClean="0"/>
          </a:p>
          <a:p>
            <a:r>
              <a:rPr lang="zh-CN" altLang="en-US" sz="1200" dirty="0" smtClean="0"/>
              <a:t>以及辐射平衡约束</a:t>
            </a:r>
            <a:endParaRPr lang="en-US" altLang="zh-CN" sz="1200" dirty="0" smtClean="0"/>
          </a:p>
        </p:txBody>
      </p:sp>
      <p:cxnSp>
        <p:nvCxnSpPr>
          <p:cNvPr id="24" name="直接连接符 23"/>
          <p:cNvCxnSpPr/>
          <p:nvPr/>
        </p:nvCxnSpPr>
        <p:spPr>
          <a:xfrm flipH="1" flipV="1">
            <a:off x="3042345" y="3488766"/>
            <a:ext cx="9874" cy="216605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061939" y="3107962"/>
            <a:ext cx="1733167" cy="276999"/>
          </a:xfrm>
          <a:prstGeom prst="rect">
            <a:avLst/>
          </a:prstGeom>
        </p:spPr>
        <p:txBody>
          <a:bodyPr wrap="none">
            <a:spAutoFit/>
          </a:bodyPr>
          <a:lstStyle/>
          <a:p>
            <a:r>
              <a:rPr lang="en-US" altLang="zh-CN" sz="1200" dirty="0" smtClean="0"/>
              <a:t>BGM</a:t>
            </a:r>
            <a:r>
              <a:rPr lang="zh-CN" altLang="en-US" sz="1200" dirty="0" smtClean="0"/>
              <a:t>预测系统初步搭建</a:t>
            </a:r>
            <a:endParaRPr lang="en-US" altLang="zh-CN" sz="1200" dirty="0" smtClean="0"/>
          </a:p>
        </p:txBody>
      </p:sp>
      <p:cxnSp>
        <p:nvCxnSpPr>
          <p:cNvPr id="29" name="直接连接符 28"/>
          <p:cNvCxnSpPr/>
          <p:nvPr/>
        </p:nvCxnSpPr>
        <p:spPr>
          <a:xfrm flipV="1">
            <a:off x="3781256" y="2910137"/>
            <a:ext cx="7614" cy="281087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2" descr="C:\Users\zhang\AppData\Local\Microsoft\Windows\Temporary Internet Files\Content.IE5\H42E1MDR\dglxasse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620" y="978370"/>
            <a:ext cx="480491" cy="480491"/>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3434928" y="2357266"/>
            <a:ext cx="1338348" cy="461665"/>
          </a:xfrm>
          <a:prstGeom prst="rect">
            <a:avLst/>
          </a:prstGeom>
        </p:spPr>
        <p:txBody>
          <a:bodyPr wrap="square">
            <a:spAutoFit/>
          </a:bodyPr>
          <a:lstStyle/>
          <a:p>
            <a:r>
              <a:rPr lang="zh-CN" altLang="en-US" sz="1200" dirty="0" smtClean="0"/>
              <a:t>机器学习方重构预测结果调研</a:t>
            </a:r>
            <a:endParaRPr lang="en-US" altLang="zh-CN" sz="1200" dirty="0" smtClean="0"/>
          </a:p>
        </p:txBody>
      </p:sp>
      <p:cxnSp>
        <p:nvCxnSpPr>
          <p:cNvPr id="32" name="直接连接符 31"/>
          <p:cNvCxnSpPr/>
          <p:nvPr/>
        </p:nvCxnSpPr>
        <p:spPr>
          <a:xfrm flipV="1">
            <a:off x="8884866" y="1556792"/>
            <a:ext cx="7614" cy="409683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679092" y="2186677"/>
            <a:ext cx="36859" cy="341495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780410" y="4119316"/>
            <a:ext cx="1961782" cy="17277"/>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80410" y="2852938"/>
            <a:ext cx="2619953" cy="1807"/>
          </a:xfrm>
          <a:prstGeom prst="straightConnector1">
            <a:avLst/>
          </a:prstGeom>
          <a:ln w="38100">
            <a:solidFill>
              <a:srgbClr val="00CCFF"/>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6202196" y="3433192"/>
            <a:ext cx="6290" cy="219547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886607" y="4308717"/>
            <a:ext cx="819546" cy="646331"/>
          </a:xfrm>
          <a:prstGeom prst="rect">
            <a:avLst/>
          </a:prstGeom>
        </p:spPr>
        <p:txBody>
          <a:bodyPr wrap="square">
            <a:spAutoFit/>
          </a:bodyPr>
          <a:lstStyle/>
          <a:p>
            <a:r>
              <a:rPr lang="zh-CN" altLang="en-US" sz="1200" dirty="0" smtClean="0"/>
              <a:t>完成采样</a:t>
            </a:r>
            <a:r>
              <a:rPr lang="en-US" altLang="zh-CN" sz="1200" dirty="0" smtClean="0"/>
              <a:t>+</a:t>
            </a:r>
            <a:r>
              <a:rPr lang="zh-CN" altLang="en-US" sz="1200" dirty="0" smtClean="0"/>
              <a:t>敏感性分析过程</a:t>
            </a:r>
            <a:endParaRPr lang="en-US" altLang="zh-CN" sz="1200" dirty="0" smtClean="0"/>
          </a:p>
        </p:txBody>
      </p:sp>
      <p:sp>
        <p:nvSpPr>
          <p:cNvPr id="42" name="矩形 41"/>
          <p:cNvSpPr/>
          <p:nvPr/>
        </p:nvSpPr>
        <p:spPr>
          <a:xfrm>
            <a:off x="5001580" y="3732936"/>
            <a:ext cx="1322738" cy="276999"/>
          </a:xfrm>
          <a:prstGeom prst="rect">
            <a:avLst/>
          </a:prstGeom>
        </p:spPr>
        <p:txBody>
          <a:bodyPr wrap="square">
            <a:spAutoFit/>
          </a:bodyPr>
          <a:lstStyle/>
          <a:p>
            <a:r>
              <a:rPr lang="zh-CN" altLang="en-US" sz="1200" dirty="0" smtClean="0"/>
              <a:t>算法改进与应用</a:t>
            </a:r>
            <a:endParaRPr lang="en-US" altLang="zh-CN" sz="1200" dirty="0" smtClean="0"/>
          </a:p>
        </p:txBody>
      </p:sp>
      <p:sp>
        <p:nvSpPr>
          <p:cNvPr id="43" name="矩形 42"/>
          <p:cNvSpPr/>
          <p:nvPr/>
        </p:nvSpPr>
        <p:spPr>
          <a:xfrm>
            <a:off x="4831426" y="2938844"/>
            <a:ext cx="1357306" cy="461665"/>
          </a:xfrm>
          <a:prstGeom prst="rect">
            <a:avLst/>
          </a:prstGeom>
        </p:spPr>
        <p:txBody>
          <a:bodyPr wrap="square">
            <a:spAutoFit/>
          </a:bodyPr>
          <a:lstStyle/>
          <a:p>
            <a:r>
              <a:rPr lang="zh-CN" altLang="en-US" sz="1200" dirty="0" smtClean="0"/>
              <a:t>调整初步系统，增加海温扰动</a:t>
            </a:r>
            <a:endParaRPr lang="en-US" altLang="zh-CN" sz="1200" dirty="0" smtClean="0"/>
          </a:p>
        </p:txBody>
      </p:sp>
      <p:cxnSp>
        <p:nvCxnSpPr>
          <p:cNvPr id="44" name="直接连接符 43"/>
          <p:cNvCxnSpPr/>
          <p:nvPr/>
        </p:nvCxnSpPr>
        <p:spPr>
          <a:xfrm flipH="1" flipV="1">
            <a:off x="5246546" y="3460240"/>
            <a:ext cx="955" cy="217493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5669763" y="2859383"/>
            <a:ext cx="0" cy="277227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49" name="Picture 2" descr="C:\Users\zhang\AppData\Local\Microsoft\Windows\Temporary Internet Files\Content.IE5\H42E1MDR\dglxasset[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643" y="2229340"/>
            <a:ext cx="213963" cy="213963"/>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箭头连接符 50"/>
          <p:cNvCxnSpPr/>
          <p:nvPr/>
        </p:nvCxnSpPr>
        <p:spPr>
          <a:xfrm>
            <a:off x="7400363" y="1556792"/>
            <a:ext cx="1402478" cy="0"/>
          </a:xfrm>
          <a:prstGeom prst="straightConnector1">
            <a:avLst/>
          </a:prstGeom>
          <a:ln w="38100">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140518" y="1556792"/>
            <a:ext cx="722640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4636394" y="5672807"/>
            <a:ext cx="383438" cy="230832"/>
          </a:xfrm>
          <a:prstGeom prst="rect">
            <a:avLst/>
          </a:prstGeom>
        </p:spPr>
        <p:txBody>
          <a:bodyPr wrap="none">
            <a:spAutoFit/>
          </a:bodyPr>
          <a:lstStyle/>
          <a:p>
            <a:r>
              <a:rPr lang="en-US" altLang="zh-CN" sz="900" dirty="0"/>
              <a:t>now</a:t>
            </a:r>
            <a:endParaRPr lang="zh-CN" altLang="en-US" sz="900" dirty="0"/>
          </a:p>
        </p:txBody>
      </p:sp>
      <p:sp>
        <p:nvSpPr>
          <p:cNvPr id="55" name="矩形 54"/>
          <p:cNvSpPr/>
          <p:nvPr/>
        </p:nvSpPr>
        <p:spPr>
          <a:xfrm>
            <a:off x="4097205" y="5688123"/>
            <a:ext cx="323165" cy="481863"/>
          </a:xfrm>
          <a:prstGeom prst="rect">
            <a:avLst/>
          </a:prstGeom>
        </p:spPr>
        <p:txBody>
          <a:bodyPr vert="eaVert" wrap="none">
            <a:spAutoFit/>
          </a:bodyPr>
          <a:lstStyle/>
          <a:p>
            <a:r>
              <a:rPr lang="en-US" altLang="zh-CN" sz="900" dirty="0" smtClean="0"/>
              <a:t>2018/1</a:t>
            </a:r>
            <a:endParaRPr lang="zh-CN" altLang="en-US" sz="900" dirty="0"/>
          </a:p>
        </p:txBody>
      </p:sp>
      <p:sp>
        <p:nvSpPr>
          <p:cNvPr id="56" name="矩形 55"/>
          <p:cNvSpPr/>
          <p:nvPr/>
        </p:nvSpPr>
        <p:spPr>
          <a:xfrm>
            <a:off x="3593149" y="5661248"/>
            <a:ext cx="323165" cy="549189"/>
          </a:xfrm>
          <a:prstGeom prst="rect">
            <a:avLst/>
          </a:prstGeom>
        </p:spPr>
        <p:txBody>
          <a:bodyPr vert="eaVert" wrap="none">
            <a:spAutoFit/>
          </a:bodyPr>
          <a:lstStyle/>
          <a:p>
            <a:r>
              <a:rPr lang="en-US" altLang="zh-CN" sz="900" dirty="0" smtClean="0"/>
              <a:t>2017/12</a:t>
            </a:r>
            <a:endParaRPr lang="zh-CN" altLang="en-US" sz="900" dirty="0"/>
          </a:p>
        </p:txBody>
      </p:sp>
      <p:sp>
        <p:nvSpPr>
          <p:cNvPr id="57" name="矩形 56"/>
          <p:cNvSpPr/>
          <p:nvPr/>
        </p:nvSpPr>
        <p:spPr>
          <a:xfrm>
            <a:off x="3305117" y="5683441"/>
            <a:ext cx="323165" cy="481863"/>
          </a:xfrm>
          <a:prstGeom prst="rect">
            <a:avLst/>
          </a:prstGeom>
        </p:spPr>
        <p:txBody>
          <a:bodyPr vert="eaVert" wrap="none">
            <a:spAutoFit/>
          </a:bodyPr>
          <a:lstStyle/>
          <a:p>
            <a:r>
              <a:rPr lang="en-US" altLang="zh-CN" sz="900" dirty="0" smtClean="0"/>
              <a:t>2017/9</a:t>
            </a:r>
            <a:endParaRPr lang="zh-CN" altLang="en-US" sz="900" dirty="0"/>
          </a:p>
        </p:txBody>
      </p:sp>
      <p:sp>
        <p:nvSpPr>
          <p:cNvPr id="58" name="矩形 57"/>
          <p:cNvSpPr/>
          <p:nvPr/>
        </p:nvSpPr>
        <p:spPr>
          <a:xfrm>
            <a:off x="2873069" y="5733256"/>
            <a:ext cx="323165" cy="481863"/>
          </a:xfrm>
          <a:prstGeom prst="rect">
            <a:avLst/>
          </a:prstGeom>
        </p:spPr>
        <p:txBody>
          <a:bodyPr vert="eaVert" wrap="none">
            <a:spAutoFit/>
          </a:bodyPr>
          <a:lstStyle/>
          <a:p>
            <a:r>
              <a:rPr lang="en-US" altLang="zh-CN" sz="900" dirty="0" smtClean="0"/>
              <a:t>2017/6</a:t>
            </a:r>
            <a:endParaRPr lang="zh-CN" altLang="en-US" sz="900" dirty="0"/>
          </a:p>
        </p:txBody>
      </p:sp>
      <p:sp>
        <p:nvSpPr>
          <p:cNvPr id="59" name="矩形 58"/>
          <p:cNvSpPr/>
          <p:nvPr/>
        </p:nvSpPr>
        <p:spPr>
          <a:xfrm>
            <a:off x="2441021" y="5733256"/>
            <a:ext cx="323165" cy="481863"/>
          </a:xfrm>
          <a:prstGeom prst="rect">
            <a:avLst/>
          </a:prstGeom>
        </p:spPr>
        <p:txBody>
          <a:bodyPr vert="eaVert" wrap="none">
            <a:spAutoFit/>
          </a:bodyPr>
          <a:lstStyle/>
          <a:p>
            <a:r>
              <a:rPr lang="en-US" altLang="zh-CN" sz="900" dirty="0" smtClean="0"/>
              <a:t>2017/3</a:t>
            </a:r>
            <a:endParaRPr lang="zh-CN" altLang="en-US" sz="900" dirty="0"/>
          </a:p>
        </p:txBody>
      </p:sp>
      <p:sp>
        <p:nvSpPr>
          <p:cNvPr id="60" name="矩形 59"/>
          <p:cNvSpPr/>
          <p:nvPr/>
        </p:nvSpPr>
        <p:spPr>
          <a:xfrm>
            <a:off x="2080981" y="5733256"/>
            <a:ext cx="323165" cy="549189"/>
          </a:xfrm>
          <a:prstGeom prst="rect">
            <a:avLst/>
          </a:prstGeom>
        </p:spPr>
        <p:txBody>
          <a:bodyPr vert="eaVert" wrap="none">
            <a:spAutoFit/>
          </a:bodyPr>
          <a:lstStyle/>
          <a:p>
            <a:r>
              <a:rPr lang="en-US" altLang="zh-CN" sz="900" dirty="0" smtClean="0"/>
              <a:t>2016/12</a:t>
            </a:r>
            <a:endParaRPr lang="zh-CN" altLang="en-US" sz="900" dirty="0"/>
          </a:p>
        </p:txBody>
      </p:sp>
      <p:sp>
        <p:nvSpPr>
          <p:cNvPr id="61" name="矩形 60"/>
          <p:cNvSpPr/>
          <p:nvPr/>
        </p:nvSpPr>
        <p:spPr>
          <a:xfrm>
            <a:off x="1288893" y="5733256"/>
            <a:ext cx="323165" cy="549189"/>
          </a:xfrm>
          <a:prstGeom prst="rect">
            <a:avLst/>
          </a:prstGeom>
        </p:spPr>
        <p:txBody>
          <a:bodyPr vert="eaVert" wrap="none">
            <a:spAutoFit/>
          </a:bodyPr>
          <a:lstStyle/>
          <a:p>
            <a:r>
              <a:rPr lang="en-US" altLang="zh-CN" sz="900" dirty="0" smtClean="0"/>
              <a:t>2016/10</a:t>
            </a:r>
            <a:endParaRPr lang="zh-CN" altLang="en-US" sz="900" dirty="0"/>
          </a:p>
        </p:txBody>
      </p:sp>
      <p:sp>
        <p:nvSpPr>
          <p:cNvPr id="62" name="矩形 61"/>
          <p:cNvSpPr/>
          <p:nvPr/>
        </p:nvSpPr>
        <p:spPr>
          <a:xfrm>
            <a:off x="928853" y="5688123"/>
            <a:ext cx="323165" cy="481863"/>
          </a:xfrm>
          <a:prstGeom prst="rect">
            <a:avLst/>
          </a:prstGeom>
        </p:spPr>
        <p:txBody>
          <a:bodyPr vert="eaVert" wrap="none">
            <a:spAutoFit/>
          </a:bodyPr>
          <a:lstStyle/>
          <a:p>
            <a:r>
              <a:rPr lang="en-US" altLang="zh-CN" sz="900" dirty="0" smtClean="0"/>
              <a:t>2016/9</a:t>
            </a:r>
            <a:endParaRPr lang="zh-CN" altLang="en-US" sz="900" dirty="0"/>
          </a:p>
        </p:txBody>
      </p:sp>
      <p:sp>
        <p:nvSpPr>
          <p:cNvPr id="63" name="矩形 62"/>
          <p:cNvSpPr/>
          <p:nvPr/>
        </p:nvSpPr>
        <p:spPr>
          <a:xfrm>
            <a:off x="8740850" y="5760131"/>
            <a:ext cx="323165" cy="481863"/>
          </a:xfrm>
          <a:prstGeom prst="rect">
            <a:avLst/>
          </a:prstGeom>
        </p:spPr>
        <p:txBody>
          <a:bodyPr vert="eaVert" wrap="none">
            <a:spAutoFit/>
          </a:bodyPr>
          <a:lstStyle/>
          <a:p>
            <a:r>
              <a:rPr lang="en-US" altLang="zh-CN" sz="900" dirty="0" smtClean="0"/>
              <a:t>2019/6</a:t>
            </a:r>
            <a:endParaRPr lang="zh-CN" altLang="en-US" sz="900" dirty="0"/>
          </a:p>
        </p:txBody>
      </p:sp>
      <p:sp>
        <p:nvSpPr>
          <p:cNvPr id="64" name="矩形 63"/>
          <p:cNvSpPr/>
          <p:nvPr/>
        </p:nvSpPr>
        <p:spPr>
          <a:xfrm>
            <a:off x="8033625" y="5695703"/>
            <a:ext cx="323165" cy="481863"/>
          </a:xfrm>
          <a:prstGeom prst="rect">
            <a:avLst/>
          </a:prstGeom>
        </p:spPr>
        <p:txBody>
          <a:bodyPr vert="eaVert" wrap="none">
            <a:spAutoFit/>
          </a:bodyPr>
          <a:lstStyle/>
          <a:p>
            <a:r>
              <a:rPr lang="en-US" altLang="zh-CN" sz="900" dirty="0" smtClean="0"/>
              <a:t>2019/4</a:t>
            </a:r>
            <a:endParaRPr lang="zh-CN" altLang="en-US" sz="900" dirty="0"/>
          </a:p>
        </p:txBody>
      </p:sp>
      <p:sp>
        <p:nvSpPr>
          <p:cNvPr id="65" name="矩形 64"/>
          <p:cNvSpPr/>
          <p:nvPr/>
        </p:nvSpPr>
        <p:spPr>
          <a:xfrm>
            <a:off x="7238781" y="5718388"/>
            <a:ext cx="323165" cy="481863"/>
          </a:xfrm>
          <a:prstGeom prst="rect">
            <a:avLst/>
          </a:prstGeom>
        </p:spPr>
        <p:txBody>
          <a:bodyPr vert="eaVert" wrap="none">
            <a:spAutoFit/>
          </a:bodyPr>
          <a:lstStyle/>
          <a:p>
            <a:r>
              <a:rPr lang="en-US" altLang="zh-CN" sz="900" dirty="0" smtClean="0"/>
              <a:t>2019/3</a:t>
            </a:r>
            <a:endParaRPr lang="zh-CN" altLang="en-US" sz="900" dirty="0"/>
          </a:p>
        </p:txBody>
      </p:sp>
      <p:sp>
        <p:nvSpPr>
          <p:cNvPr id="66" name="矩形 65"/>
          <p:cNvSpPr/>
          <p:nvPr/>
        </p:nvSpPr>
        <p:spPr>
          <a:xfrm>
            <a:off x="6580610" y="5733256"/>
            <a:ext cx="323165" cy="481863"/>
          </a:xfrm>
          <a:prstGeom prst="rect">
            <a:avLst/>
          </a:prstGeom>
        </p:spPr>
        <p:txBody>
          <a:bodyPr vert="eaVert" wrap="none">
            <a:spAutoFit/>
          </a:bodyPr>
          <a:lstStyle/>
          <a:p>
            <a:r>
              <a:rPr lang="en-US" altLang="zh-CN" sz="900" dirty="0" smtClean="0"/>
              <a:t>2019/2</a:t>
            </a:r>
            <a:endParaRPr lang="zh-CN" altLang="en-US" sz="900" dirty="0"/>
          </a:p>
        </p:txBody>
      </p:sp>
      <p:sp>
        <p:nvSpPr>
          <p:cNvPr id="67" name="矩形 66"/>
          <p:cNvSpPr/>
          <p:nvPr/>
        </p:nvSpPr>
        <p:spPr>
          <a:xfrm>
            <a:off x="6083088" y="5721785"/>
            <a:ext cx="323165" cy="549189"/>
          </a:xfrm>
          <a:prstGeom prst="rect">
            <a:avLst/>
          </a:prstGeom>
        </p:spPr>
        <p:txBody>
          <a:bodyPr vert="eaVert" wrap="none">
            <a:spAutoFit/>
          </a:bodyPr>
          <a:lstStyle/>
          <a:p>
            <a:r>
              <a:rPr lang="en-US" altLang="zh-CN" sz="900" dirty="0" smtClean="0"/>
              <a:t>2018/12</a:t>
            </a:r>
            <a:endParaRPr lang="zh-CN" altLang="en-US" sz="900" dirty="0"/>
          </a:p>
        </p:txBody>
      </p:sp>
      <p:sp>
        <p:nvSpPr>
          <p:cNvPr id="68" name="矩形 67"/>
          <p:cNvSpPr/>
          <p:nvPr/>
        </p:nvSpPr>
        <p:spPr>
          <a:xfrm>
            <a:off x="5624183" y="5674709"/>
            <a:ext cx="323165" cy="549189"/>
          </a:xfrm>
          <a:prstGeom prst="rect">
            <a:avLst/>
          </a:prstGeom>
        </p:spPr>
        <p:txBody>
          <a:bodyPr vert="eaVert" wrap="none">
            <a:spAutoFit/>
          </a:bodyPr>
          <a:lstStyle/>
          <a:p>
            <a:r>
              <a:rPr lang="en-US" altLang="zh-CN" sz="900" dirty="0" smtClean="0"/>
              <a:t>2018/10</a:t>
            </a:r>
            <a:endParaRPr lang="zh-CN" altLang="en-US" sz="900" dirty="0"/>
          </a:p>
        </p:txBody>
      </p:sp>
      <p:sp>
        <p:nvSpPr>
          <p:cNvPr id="69" name="矩形 68"/>
          <p:cNvSpPr/>
          <p:nvPr/>
        </p:nvSpPr>
        <p:spPr>
          <a:xfrm>
            <a:off x="5321341" y="5745624"/>
            <a:ext cx="323165" cy="481863"/>
          </a:xfrm>
          <a:prstGeom prst="rect">
            <a:avLst/>
          </a:prstGeom>
        </p:spPr>
        <p:txBody>
          <a:bodyPr vert="eaVert" wrap="none">
            <a:spAutoFit/>
          </a:bodyPr>
          <a:lstStyle/>
          <a:p>
            <a:r>
              <a:rPr lang="en-US" altLang="zh-CN" sz="900" dirty="0" smtClean="0"/>
              <a:t>2018/9</a:t>
            </a:r>
            <a:endParaRPr lang="zh-CN" altLang="en-US" sz="900" dirty="0"/>
          </a:p>
        </p:txBody>
      </p:sp>
      <p:cxnSp>
        <p:nvCxnSpPr>
          <p:cNvPr id="71" name="直接连接符 70"/>
          <p:cNvCxnSpPr>
            <a:endCxn id="147" idx="4"/>
          </p:cNvCxnSpPr>
          <p:nvPr/>
        </p:nvCxnSpPr>
        <p:spPr>
          <a:xfrm flipV="1">
            <a:off x="4277454" y="4182324"/>
            <a:ext cx="3767" cy="143424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72" name="Picture 2" descr="C:\Users\zhang\AppData\Local\Microsoft\Windows\Temporary Internet Files\Content.IE5\H42E1MDR\dglxasset[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650" y="2903524"/>
            <a:ext cx="213963" cy="21396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C:\Users\zhang\AppData\Local\Microsoft\Windows\Temporary Internet Files\Content.IE5\H42E1MDR\dglxasset[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6231" y="3585548"/>
            <a:ext cx="213963" cy="21396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Users\zhang\AppData\Local\Microsoft\Windows\Temporary Internet Files\Content.IE5\H42E1MDR\dglxasset[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2962" y="1004926"/>
            <a:ext cx="213963" cy="213963"/>
          </a:xfrm>
          <a:prstGeom prst="rect">
            <a:avLst/>
          </a:prstGeom>
          <a:noFill/>
          <a:extLst>
            <a:ext uri="{909E8E84-426E-40DD-AFC4-6F175D3DCCD1}">
              <a14:hiddenFill xmlns:a14="http://schemas.microsoft.com/office/drawing/2010/main">
                <a:solidFill>
                  <a:srgbClr val="FFFFFF"/>
                </a:solidFill>
              </a14:hiddenFill>
            </a:ext>
          </a:extLst>
        </p:spPr>
      </p:pic>
      <p:sp>
        <p:nvSpPr>
          <p:cNvPr id="76" name="矩形 75"/>
          <p:cNvSpPr/>
          <p:nvPr/>
        </p:nvSpPr>
        <p:spPr>
          <a:xfrm>
            <a:off x="4860676" y="2334338"/>
            <a:ext cx="1283691" cy="461665"/>
          </a:xfrm>
          <a:prstGeom prst="rect">
            <a:avLst/>
          </a:prstGeom>
        </p:spPr>
        <p:txBody>
          <a:bodyPr wrap="square">
            <a:spAutoFit/>
          </a:bodyPr>
          <a:lstStyle/>
          <a:p>
            <a:r>
              <a:rPr lang="zh-CN" altLang="en-US" sz="1200" dirty="0"/>
              <a:t>评估</a:t>
            </a:r>
            <a:r>
              <a:rPr lang="zh-CN" altLang="en-US" sz="1200" dirty="0" smtClean="0"/>
              <a:t>分类方法对集合概率预测</a:t>
            </a:r>
            <a:endParaRPr lang="en-US" altLang="zh-CN" sz="1200" dirty="0" smtClean="0"/>
          </a:p>
        </p:txBody>
      </p:sp>
      <p:sp>
        <p:nvSpPr>
          <p:cNvPr id="77" name="矩形 76"/>
          <p:cNvSpPr/>
          <p:nvPr/>
        </p:nvSpPr>
        <p:spPr>
          <a:xfrm>
            <a:off x="8231406" y="3246461"/>
            <a:ext cx="809343" cy="646331"/>
          </a:xfrm>
          <a:prstGeom prst="rect">
            <a:avLst/>
          </a:prstGeom>
        </p:spPr>
        <p:txBody>
          <a:bodyPr wrap="square">
            <a:spAutoFit/>
          </a:bodyPr>
          <a:lstStyle/>
          <a:p>
            <a:r>
              <a:rPr lang="zh-CN" altLang="en-US" sz="1200" dirty="0" smtClean="0"/>
              <a:t>论文</a:t>
            </a:r>
            <a:endParaRPr lang="en-US" altLang="zh-CN" sz="1200" dirty="0" smtClean="0"/>
          </a:p>
          <a:p>
            <a:r>
              <a:rPr lang="zh-CN" altLang="en-US" sz="1200" dirty="0" smtClean="0"/>
              <a:t>撰写</a:t>
            </a:r>
            <a:r>
              <a:rPr lang="en-US" altLang="zh-CN" sz="1200" dirty="0" smtClean="0"/>
              <a:t>&amp;</a:t>
            </a:r>
          </a:p>
          <a:p>
            <a:r>
              <a:rPr lang="zh-CN" altLang="en-US" sz="1200" dirty="0" smtClean="0"/>
              <a:t>答辩</a:t>
            </a:r>
            <a:endParaRPr lang="en-US" altLang="zh-CN" sz="1200" dirty="0" smtClean="0"/>
          </a:p>
        </p:txBody>
      </p:sp>
      <p:sp>
        <p:nvSpPr>
          <p:cNvPr id="79" name="矩形 78"/>
          <p:cNvSpPr/>
          <p:nvPr/>
        </p:nvSpPr>
        <p:spPr>
          <a:xfrm>
            <a:off x="-56821" y="2660684"/>
            <a:ext cx="1107996" cy="276999"/>
          </a:xfrm>
          <a:prstGeom prst="rect">
            <a:avLst/>
          </a:prstGeom>
        </p:spPr>
        <p:txBody>
          <a:bodyPr wrap="none">
            <a:spAutoFit/>
          </a:bodyPr>
          <a:lstStyle/>
          <a:p>
            <a:r>
              <a:rPr lang="zh-CN" altLang="en-US" sz="1200" dirty="0" smtClean="0"/>
              <a:t>重构预测结果</a:t>
            </a:r>
            <a:endParaRPr lang="en-US" altLang="zh-CN" sz="1200" dirty="0" smtClean="0"/>
          </a:p>
        </p:txBody>
      </p:sp>
      <p:sp>
        <p:nvSpPr>
          <p:cNvPr id="80" name="矩形 79"/>
          <p:cNvSpPr/>
          <p:nvPr/>
        </p:nvSpPr>
        <p:spPr>
          <a:xfrm>
            <a:off x="41314" y="4741292"/>
            <a:ext cx="836221" cy="461665"/>
          </a:xfrm>
          <a:prstGeom prst="rect">
            <a:avLst/>
          </a:prstGeom>
        </p:spPr>
        <p:txBody>
          <a:bodyPr wrap="square">
            <a:spAutoFit/>
          </a:bodyPr>
          <a:lstStyle/>
          <a:p>
            <a:r>
              <a:rPr lang="zh-CN" altLang="en-US" sz="1200" dirty="0" smtClean="0"/>
              <a:t>参数调优框架</a:t>
            </a:r>
            <a:endParaRPr lang="en-US" altLang="zh-CN" sz="1200" dirty="0" smtClean="0"/>
          </a:p>
        </p:txBody>
      </p:sp>
      <p:sp>
        <p:nvSpPr>
          <p:cNvPr id="81" name="矩形 80"/>
          <p:cNvSpPr/>
          <p:nvPr/>
        </p:nvSpPr>
        <p:spPr>
          <a:xfrm>
            <a:off x="-24718" y="1399553"/>
            <a:ext cx="1210588" cy="461665"/>
          </a:xfrm>
          <a:prstGeom prst="rect">
            <a:avLst/>
          </a:prstGeom>
        </p:spPr>
        <p:txBody>
          <a:bodyPr wrap="none">
            <a:spAutoFit/>
          </a:bodyPr>
          <a:lstStyle/>
          <a:p>
            <a:r>
              <a:rPr lang="zh-CN" altLang="en-US" sz="1200" dirty="0" smtClean="0"/>
              <a:t>混合集合预测</a:t>
            </a:r>
            <a:endParaRPr lang="en-US" altLang="zh-CN" sz="1200" dirty="0" smtClean="0"/>
          </a:p>
          <a:p>
            <a:r>
              <a:rPr lang="zh-CN" altLang="en-US" sz="1200" dirty="0" smtClean="0"/>
              <a:t>系统</a:t>
            </a:r>
            <a:r>
              <a:rPr lang="en-US" altLang="zh-CN" sz="1200" dirty="0" smtClean="0"/>
              <a:t>&amp;</a:t>
            </a:r>
            <a:r>
              <a:rPr lang="zh-CN" altLang="en-US" sz="1200" dirty="0" smtClean="0"/>
              <a:t>撰写论文</a:t>
            </a:r>
            <a:endParaRPr lang="en-US" altLang="zh-CN" sz="1200" dirty="0" smtClean="0"/>
          </a:p>
        </p:txBody>
      </p:sp>
      <p:cxnSp>
        <p:nvCxnSpPr>
          <p:cNvPr id="82" name="直接连接符 81"/>
          <p:cNvCxnSpPr/>
          <p:nvPr/>
        </p:nvCxnSpPr>
        <p:spPr>
          <a:xfrm>
            <a:off x="1137453" y="2204864"/>
            <a:ext cx="2376264"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3476135" y="2204864"/>
            <a:ext cx="1296144" cy="0"/>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4933737" y="2204086"/>
            <a:ext cx="1747483" cy="778"/>
          </a:xfrm>
          <a:prstGeom prst="straightConnector1">
            <a:avLst/>
          </a:prstGeom>
          <a:ln w="38100">
            <a:solidFill>
              <a:schemeClr val="accent2">
                <a:lumMod val="60000"/>
                <a:lumOff val="4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3513717" y="1681262"/>
            <a:ext cx="1338348" cy="461665"/>
          </a:xfrm>
          <a:prstGeom prst="rect">
            <a:avLst/>
          </a:prstGeom>
        </p:spPr>
        <p:txBody>
          <a:bodyPr wrap="square">
            <a:spAutoFit/>
          </a:bodyPr>
          <a:lstStyle/>
          <a:p>
            <a:r>
              <a:rPr lang="zh-CN" altLang="en-US" sz="1200" dirty="0" smtClean="0"/>
              <a:t>基础集合集成技术调研与实现</a:t>
            </a:r>
            <a:endParaRPr lang="en-US" altLang="zh-CN" sz="1200" dirty="0" smtClean="0"/>
          </a:p>
        </p:txBody>
      </p:sp>
      <p:sp>
        <p:nvSpPr>
          <p:cNvPr id="88" name="矩形 87"/>
          <p:cNvSpPr/>
          <p:nvPr/>
        </p:nvSpPr>
        <p:spPr>
          <a:xfrm>
            <a:off x="4823585" y="1698394"/>
            <a:ext cx="1106547" cy="461665"/>
          </a:xfrm>
          <a:prstGeom prst="rect">
            <a:avLst/>
          </a:prstGeom>
        </p:spPr>
        <p:txBody>
          <a:bodyPr wrap="square">
            <a:spAutoFit/>
          </a:bodyPr>
          <a:lstStyle/>
          <a:p>
            <a:r>
              <a:rPr lang="zh-CN" altLang="en-US" sz="1200" dirty="0" smtClean="0"/>
              <a:t>集合集成技术评估</a:t>
            </a:r>
            <a:endParaRPr lang="en-US" altLang="zh-CN" sz="1200" dirty="0" smtClean="0"/>
          </a:p>
        </p:txBody>
      </p:sp>
      <p:cxnSp>
        <p:nvCxnSpPr>
          <p:cNvPr id="90" name="直接箭头连接符 89"/>
          <p:cNvCxnSpPr/>
          <p:nvPr/>
        </p:nvCxnSpPr>
        <p:spPr>
          <a:xfrm>
            <a:off x="4860676" y="3459251"/>
            <a:ext cx="1386166" cy="3951"/>
          </a:xfrm>
          <a:prstGeom prst="straightConnector1">
            <a:avLst/>
          </a:prstGeom>
          <a:ln w="38100">
            <a:solidFill>
              <a:srgbClr val="0AB357"/>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992416" y="982134"/>
            <a:ext cx="1283691" cy="461665"/>
          </a:xfrm>
          <a:prstGeom prst="rect">
            <a:avLst/>
          </a:prstGeom>
        </p:spPr>
        <p:txBody>
          <a:bodyPr wrap="square">
            <a:spAutoFit/>
          </a:bodyPr>
          <a:lstStyle/>
          <a:p>
            <a:r>
              <a:rPr lang="zh-CN" altLang="en-US" sz="1200" dirty="0" smtClean="0"/>
              <a:t>混合集合预测系统集成与测试</a:t>
            </a:r>
            <a:endParaRPr lang="en-US" altLang="zh-CN" sz="1200" dirty="0" smtClean="0"/>
          </a:p>
        </p:txBody>
      </p:sp>
      <p:cxnSp>
        <p:nvCxnSpPr>
          <p:cNvPr id="119" name="直接连接符 118"/>
          <p:cNvCxnSpPr/>
          <p:nvPr/>
        </p:nvCxnSpPr>
        <p:spPr>
          <a:xfrm flipH="1" flipV="1">
            <a:off x="7400363" y="2818931"/>
            <a:ext cx="31134" cy="28316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6831368" y="2377430"/>
            <a:ext cx="1283691" cy="646331"/>
          </a:xfrm>
          <a:prstGeom prst="rect">
            <a:avLst/>
          </a:prstGeom>
        </p:spPr>
        <p:txBody>
          <a:bodyPr wrap="square">
            <a:spAutoFit/>
          </a:bodyPr>
          <a:lstStyle/>
          <a:p>
            <a:r>
              <a:rPr lang="zh-CN" altLang="en-US" sz="1200" dirty="0" smtClean="0"/>
              <a:t>评估</a:t>
            </a:r>
            <a:r>
              <a:rPr lang="zh-CN" altLang="en-US" sz="1200" dirty="0"/>
              <a:t>回归</a:t>
            </a:r>
            <a:r>
              <a:rPr lang="zh-CN" altLang="en-US" sz="1200" dirty="0" smtClean="0"/>
              <a:t>方法对确定性预报的改善能力</a:t>
            </a:r>
            <a:endParaRPr lang="en-US" altLang="zh-CN" sz="1200" dirty="0" smtClean="0"/>
          </a:p>
        </p:txBody>
      </p:sp>
      <p:cxnSp>
        <p:nvCxnSpPr>
          <p:cNvPr id="129" name="直接连接符 128"/>
          <p:cNvCxnSpPr/>
          <p:nvPr/>
        </p:nvCxnSpPr>
        <p:spPr>
          <a:xfrm flipH="1" flipV="1">
            <a:off x="8143538" y="1563216"/>
            <a:ext cx="23999" cy="407679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5885519" y="1677069"/>
            <a:ext cx="1338348" cy="461665"/>
          </a:xfrm>
          <a:prstGeom prst="rect">
            <a:avLst/>
          </a:prstGeom>
        </p:spPr>
        <p:txBody>
          <a:bodyPr wrap="square">
            <a:spAutoFit/>
          </a:bodyPr>
          <a:lstStyle/>
          <a:p>
            <a:r>
              <a:rPr lang="zh-CN" altLang="en-US" sz="1200" dirty="0" smtClean="0"/>
              <a:t>多目标优化集合集成技术研究</a:t>
            </a:r>
            <a:endParaRPr lang="en-US" altLang="zh-CN" sz="1200" dirty="0" smtClean="0"/>
          </a:p>
        </p:txBody>
      </p:sp>
      <p:cxnSp>
        <p:nvCxnSpPr>
          <p:cNvPr id="133" name="直接连接符 132"/>
          <p:cNvCxnSpPr/>
          <p:nvPr/>
        </p:nvCxnSpPr>
        <p:spPr>
          <a:xfrm flipV="1">
            <a:off x="5455542" y="2204087"/>
            <a:ext cx="4182" cy="346872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5859755" y="2934996"/>
            <a:ext cx="1148757" cy="461665"/>
          </a:xfrm>
          <a:prstGeom prst="rect">
            <a:avLst/>
          </a:prstGeom>
        </p:spPr>
        <p:txBody>
          <a:bodyPr wrap="square">
            <a:spAutoFit/>
          </a:bodyPr>
          <a:lstStyle/>
          <a:p>
            <a:r>
              <a:rPr lang="zh-CN" altLang="en-US" sz="1200" dirty="0" smtClean="0"/>
              <a:t>集成系统</a:t>
            </a:r>
            <a:endParaRPr lang="en-US" altLang="zh-CN" sz="1200" dirty="0" smtClean="0"/>
          </a:p>
          <a:p>
            <a:r>
              <a:rPr lang="zh-CN" altLang="en-US" sz="1200" dirty="0" smtClean="0"/>
              <a:t>完成预测实验</a:t>
            </a:r>
            <a:endParaRPr lang="en-US" altLang="zh-CN" sz="1200" dirty="0" smtClean="0"/>
          </a:p>
        </p:txBody>
      </p:sp>
      <p:pic>
        <p:nvPicPr>
          <p:cNvPr id="137" name="Picture 2" descr="C:\Users\zhang\AppData\Local\Microsoft\Windows\Temporary Internet Files\Content.IE5\H42E1MDR\dglxasset[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1782" y="2899754"/>
            <a:ext cx="213963" cy="213963"/>
          </a:xfrm>
          <a:prstGeom prst="rect">
            <a:avLst/>
          </a:prstGeom>
          <a:noFill/>
          <a:extLst>
            <a:ext uri="{909E8E84-426E-40DD-AFC4-6F175D3DCCD1}">
              <a14:hiddenFill xmlns:a14="http://schemas.microsoft.com/office/drawing/2010/main">
                <a:solidFill>
                  <a:srgbClr val="FFFFFF"/>
                </a:solidFill>
              </a14:hiddenFill>
            </a:ext>
          </a:extLst>
        </p:spPr>
      </p:pic>
      <p:sp>
        <p:nvSpPr>
          <p:cNvPr id="138" name="矩形 137"/>
          <p:cNvSpPr/>
          <p:nvPr/>
        </p:nvSpPr>
        <p:spPr>
          <a:xfrm>
            <a:off x="5105110" y="5760131"/>
            <a:ext cx="323165" cy="557573"/>
          </a:xfrm>
          <a:prstGeom prst="rect">
            <a:avLst/>
          </a:prstGeom>
        </p:spPr>
        <p:txBody>
          <a:bodyPr vert="eaVert" wrap="square">
            <a:spAutoFit/>
          </a:bodyPr>
          <a:lstStyle/>
          <a:p>
            <a:r>
              <a:rPr lang="en-US" altLang="zh-CN" sz="900" dirty="0" smtClean="0"/>
              <a:t>2018/8</a:t>
            </a:r>
            <a:endParaRPr lang="zh-CN" altLang="en-US" sz="900" dirty="0"/>
          </a:p>
        </p:txBody>
      </p:sp>
      <p:sp>
        <p:nvSpPr>
          <p:cNvPr id="141" name="椭圆 140"/>
          <p:cNvSpPr/>
          <p:nvPr/>
        </p:nvSpPr>
        <p:spPr>
          <a:xfrm>
            <a:off x="1405987" y="4881727"/>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2186531" y="4069746"/>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2532723" y="4869019"/>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2970312" y="3404361"/>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a:off x="3729812" y="2785785"/>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p:nvPr/>
        </p:nvSpPr>
        <p:spPr>
          <a:xfrm>
            <a:off x="4215496" y="4050875"/>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a:off x="5170900" y="3397858"/>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5390151" y="2140227"/>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a:off x="5607869" y="2786275"/>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a:off x="6146331" y="3395024"/>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6595716" y="2130616"/>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6615770" y="4050875"/>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7327125" y="2803547"/>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8077813" y="1511063"/>
            <a:ext cx="131449" cy="1314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3292619" y="3613362"/>
            <a:ext cx="1389512" cy="461665"/>
          </a:xfrm>
          <a:prstGeom prst="rect">
            <a:avLst/>
          </a:prstGeom>
        </p:spPr>
        <p:txBody>
          <a:bodyPr wrap="square">
            <a:spAutoFit/>
          </a:bodyPr>
          <a:lstStyle/>
          <a:p>
            <a:r>
              <a:rPr lang="zh-CN" altLang="en-US" sz="1200" dirty="0" smtClean="0"/>
              <a:t>有约束优化</a:t>
            </a:r>
            <a:endParaRPr lang="en-US" altLang="zh-CN" sz="1200" dirty="0" smtClean="0"/>
          </a:p>
          <a:p>
            <a:r>
              <a:rPr lang="zh-CN" altLang="en-US" sz="1200" dirty="0" smtClean="0"/>
              <a:t>算法评估与实现</a:t>
            </a:r>
            <a:endParaRPr lang="en-US" altLang="zh-CN" sz="1200" dirty="0" smtClean="0"/>
          </a:p>
        </p:txBody>
      </p:sp>
    </p:spTree>
    <p:extLst>
      <p:ext uri="{BB962C8B-B14F-4D97-AF65-F5344CB8AC3E}">
        <p14:creationId xmlns:p14="http://schemas.microsoft.com/office/powerpoint/2010/main" val="5151624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Arial" panose="020B0604020202020204" pitchFamily="34" charset="0"/>
                <a:cs typeface="Arial" panose="020B0604020202020204" pitchFamily="34" charset="0"/>
              </a:rPr>
              <a:t>3.5</a:t>
            </a:r>
            <a:r>
              <a:rPr lang="en-US" altLang="zh-CN" dirty="0"/>
              <a:t> </a:t>
            </a:r>
            <a:r>
              <a:rPr lang="zh-CN" altLang="en-US" dirty="0"/>
              <a:t>发表情况</a:t>
            </a:r>
          </a:p>
        </p:txBody>
      </p:sp>
      <p:sp>
        <p:nvSpPr>
          <p:cNvPr id="3" name="内容占位符 2"/>
          <p:cNvSpPr>
            <a:spLocks noGrp="1"/>
          </p:cNvSpPr>
          <p:nvPr>
            <p:ph idx="1"/>
          </p:nvPr>
        </p:nvSpPr>
        <p:spPr>
          <a:xfrm>
            <a:off x="467544" y="1000125"/>
            <a:ext cx="8281169" cy="5214938"/>
          </a:xfrm>
        </p:spPr>
        <p:txBody>
          <a:bodyPr/>
          <a:lstStyle/>
          <a:p>
            <a:r>
              <a:rPr lang="en-US" altLang="zh-CN" sz="2000" dirty="0"/>
              <a:t>Li Wu ,Tao Zhang, Yi Qin, et al. An effective parameter optimization with radiation balance constraint in CAM5. AGU Fall Meeting 2017(Poster</a:t>
            </a:r>
            <a:r>
              <a:rPr lang="en-US" altLang="zh-CN" sz="2000" dirty="0" smtClean="0"/>
              <a:t>).</a:t>
            </a:r>
          </a:p>
          <a:p>
            <a:r>
              <a:rPr lang="en-US" altLang="zh-CN" sz="2000" dirty="0" err="1"/>
              <a:t>Xinliang</a:t>
            </a:r>
            <a:r>
              <a:rPr lang="en-US" altLang="zh-CN" sz="2000" dirty="0"/>
              <a:t>  Wang, </a:t>
            </a:r>
            <a:r>
              <a:rPr lang="en-US" altLang="zh-CN" sz="2000" dirty="0" err="1"/>
              <a:t>Weifeng</a:t>
            </a:r>
            <a:r>
              <a:rPr lang="en-US" altLang="zh-CN" sz="2000" dirty="0"/>
              <a:t> Liu, Wei </a:t>
            </a:r>
            <a:r>
              <a:rPr lang="en-US" altLang="zh-CN" sz="2000" dirty="0" err="1"/>
              <a:t>Xue</a:t>
            </a:r>
            <a:r>
              <a:rPr lang="en-US" altLang="zh-CN" sz="2000" dirty="0"/>
              <a:t>, and Li Wu. </a:t>
            </a:r>
            <a:r>
              <a:rPr lang="en-US" altLang="zh-CN" sz="2000" dirty="0" err="1"/>
              <a:t>swSpTRSV</a:t>
            </a:r>
            <a:r>
              <a:rPr lang="en-US" altLang="zh-CN" sz="2000" dirty="0"/>
              <a:t>: a fast sparse triangular solve with sparse level tile layout on </a:t>
            </a:r>
            <a:r>
              <a:rPr lang="en-US" altLang="zh-CN" sz="2000" dirty="0" err="1"/>
              <a:t>sunway</a:t>
            </a:r>
            <a:r>
              <a:rPr lang="en-US" altLang="zh-CN" sz="2000" dirty="0"/>
              <a:t> architectures[C]. Principles and Practice of Parallel Programming. ACM, 2018:338-353.</a:t>
            </a:r>
            <a:endParaRPr lang="zh-CN" altLang="zh-CN" sz="2000" dirty="0"/>
          </a:p>
          <a:p>
            <a:endParaRPr lang="en-US" altLang="zh-CN" sz="1800" dirty="0" smtClean="0"/>
          </a:p>
        </p:txBody>
      </p:sp>
      <p:sp>
        <p:nvSpPr>
          <p:cNvPr id="4" name="幻灯片编号占位符 3"/>
          <p:cNvSpPr>
            <a:spLocks noGrp="1"/>
          </p:cNvSpPr>
          <p:nvPr>
            <p:ph type="sldNum" sz="quarter" idx="11"/>
          </p:nvPr>
        </p:nvSpPr>
        <p:spPr/>
        <p:txBody>
          <a:bodyPr/>
          <a:lstStyle/>
          <a:p>
            <a:fld id="{0C913308-F349-4B6D-A68A-DD1791B4A57B}" type="slidenum">
              <a:rPr lang="zh-CN" altLang="en-US" smtClean="0"/>
              <a:t>38</a:t>
            </a:fld>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zh-CN" altLang="en-US" b="1" dirty="0" smtClean="0">
                <a:latin typeface="华文宋体" panose="02010600040101010101" charset="-122"/>
                <a:ea typeface="华文宋体" panose="02010600040101010101" charset="-122"/>
                <a:cs typeface="华文宋体" panose="02010600040101010101" charset="-122"/>
              </a:rPr>
              <a:t>谢谢各位老师！</a:t>
            </a:r>
            <a:endParaRPr kumimoji="1" lang="zh-CN" altLang="en-US" b="1" dirty="0">
              <a:latin typeface="华文宋体" panose="02010600040101010101" charset="-122"/>
              <a:ea typeface="华文宋体" panose="02010600040101010101" charset="-122"/>
              <a:cs typeface="华文宋体" panose="02010600040101010101" charset="-122"/>
            </a:endParaRPr>
          </a:p>
        </p:txBody>
      </p:sp>
      <p:sp>
        <p:nvSpPr>
          <p:cNvPr id="2" name="文本框 1"/>
          <p:cNvSpPr txBox="1"/>
          <p:nvPr/>
        </p:nvSpPr>
        <p:spPr>
          <a:xfrm>
            <a:off x="4932040" y="3645024"/>
            <a:ext cx="1944216" cy="646331"/>
          </a:xfrm>
          <a:prstGeom prst="rect">
            <a:avLst/>
          </a:prstGeom>
          <a:noFill/>
        </p:spPr>
        <p:txBody>
          <a:bodyPr wrap="square" rtlCol="0">
            <a:spAutoFit/>
          </a:bodyPr>
          <a:lstStyle/>
          <a:p>
            <a:r>
              <a:rPr kumimoji="1" lang="en-US" altLang="zh-CN" sz="3600" dirty="0" smtClean="0">
                <a:latin typeface="Times New Roman" panose="02020603050405020304" pitchFamily="18" charset="0"/>
                <a:ea typeface="Times New Roman" panose="02020603050405020304" pitchFamily="18" charset="0"/>
                <a:cs typeface="Times New Roman" panose="02020603050405020304" pitchFamily="18" charset="0"/>
              </a:rPr>
              <a:t>Q&amp;A</a:t>
            </a:r>
            <a:endParaRPr kumimoji="1" lang="zh-CN" altLang="en-US" sz="36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8FDEDF8C-E92C-45B8-9D6E-6DAFC9B0A0EF}" type="slidenum">
              <a:rPr lang="zh-CN" altLang="en-US" smtClean="0"/>
              <a:pPr/>
              <a:t>4</a:t>
            </a:fld>
            <a:endParaRPr lang="zh-CN" altLang="en-US"/>
          </a:p>
        </p:txBody>
      </p:sp>
      <p:sp>
        <p:nvSpPr>
          <p:cNvPr id="5" name="标题 1"/>
          <p:cNvSpPr txBox="1">
            <a:spLocks/>
          </p:cNvSpPr>
          <p:nvPr/>
        </p:nvSpPr>
        <p:spPr bwMode="auto">
          <a:xfrm>
            <a:off x="1331640" y="4292066"/>
            <a:ext cx="3744416" cy="132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spcBef>
                <a:spcPct val="20000"/>
              </a:spcBef>
              <a:buChar char="•"/>
              <a:defRPr sz="3200">
                <a:solidFill>
                  <a:schemeClr val="tx1"/>
                </a:solidFill>
                <a:latin typeface="Arial" charset="0"/>
                <a:ea typeface="宋体" pitchFamily="2" charset="-122"/>
              </a:defRPr>
            </a:lvl1pPr>
            <a:lvl2pPr marL="742950" indent="-285750" defTabSz="457200" eaLnBrk="0" hangingPunct="0">
              <a:spcBef>
                <a:spcPct val="20000"/>
              </a:spcBef>
              <a:buChar char="–"/>
              <a:defRPr sz="2800">
                <a:solidFill>
                  <a:schemeClr val="tx1"/>
                </a:solidFill>
                <a:latin typeface="Arial" charset="0"/>
                <a:ea typeface="宋体" pitchFamily="2" charset="-122"/>
              </a:defRPr>
            </a:lvl2pPr>
            <a:lvl3pPr marL="1143000" indent="-228600" defTabSz="457200" eaLnBrk="0" hangingPunct="0">
              <a:spcBef>
                <a:spcPct val="20000"/>
              </a:spcBef>
              <a:buChar char="•"/>
              <a:defRPr sz="2400">
                <a:solidFill>
                  <a:schemeClr val="tx1"/>
                </a:solidFill>
                <a:latin typeface="Arial" charset="0"/>
                <a:ea typeface="宋体" pitchFamily="2" charset="-122"/>
              </a:defRPr>
            </a:lvl3pPr>
            <a:lvl4pPr marL="1600200" indent="-228600" defTabSz="457200" eaLnBrk="0" hangingPunct="0">
              <a:spcBef>
                <a:spcPct val="20000"/>
              </a:spcBef>
              <a:buChar char="–"/>
              <a:defRPr sz="2000">
                <a:solidFill>
                  <a:schemeClr val="tx1"/>
                </a:solidFill>
                <a:latin typeface="Arial" charset="0"/>
                <a:ea typeface="宋体" pitchFamily="2" charset="-122"/>
              </a:defRPr>
            </a:lvl4pPr>
            <a:lvl5pPr marL="2057400" indent="-228600" defTabSz="457200" eaLnBrk="0" hangingPunct="0">
              <a:spcBef>
                <a:spcPct val="20000"/>
              </a:spcBef>
              <a:buChar char="»"/>
              <a:defRPr sz="2000">
                <a:solidFill>
                  <a:schemeClr val="tx1"/>
                </a:solidFill>
                <a:latin typeface="Arial" charset="0"/>
                <a:ea typeface="宋体" pitchFamily="2"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中国历年汛期降水预测业务评分</a:t>
            </a:r>
          </a:p>
        </p:txBody>
      </p:sp>
      <p:sp>
        <p:nvSpPr>
          <p:cNvPr id="6" name="矩形 4"/>
          <p:cNvSpPr>
            <a:spLocks noChangeArrowheads="1"/>
          </p:cNvSpPr>
          <p:nvPr/>
        </p:nvSpPr>
        <p:spPr bwMode="auto">
          <a:xfrm>
            <a:off x="1979712" y="4696899"/>
            <a:ext cx="204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ct val="20000"/>
              </a:spcBef>
              <a:buChar char="•"/>
              <a:defRPr sz="3200">
                <a:solidFill>
                  <a:schemeClr val="tx1"/>
                </a:solidFill>
                <a:latin typeface="Arial" charset="0"/>
                <a:ea typeface="宋体" pitchFamily="2" charset="-122"/>
              </a:defRPr>
            </a:lvl1pPr>
            <a:lvl2pPr marL="742950" indent="-285750" defTabSz="457200" eaLnBrk="0" hangingPunct="0">
              <a:spcBef>
                <a:spcPct val="20000"/>
              </a:spcBef>
              <a:buChar char="–"/>
              <a:defRPr sz="2800">
                <a:solidFill>
                  <a:schemeClr val="tx1"/>
                </a:solidFill>
                <a:latin typeface="Arial" charset="0"/>
                <a:ea typeface="宋体" pitchFamily="2" charset="-122"/>
              </a:defRPr>
            </a:lvl2pPr>
            <a:lvl3pPr marL="1143000" indent="-228600" defTabSz="457200" eaLnBrk="0" hangingPunct="0">
              <a:spcBef>
                <a:spcPct val="20000"/>
              </a:spcBef>
              <a:buChar char="•"/>
              <a:defRPr sz="2400">
                <a:solidFill>
                  <a:schemeClr val="tx1"/>
                </a:solidFill>
                <a:latin typeface="Arial" charset="0"/>
                <a:ea typeface="宋体" pitchFamily="2" charset="-122"/>
              </a:defRPr>
            </a:lvl3pPr>
            <a:lvl4pPr marL="1600200" indent="-228600" defTabSz="457200" eaLnBrk="0" hangingPunct="0">
              <a:spcBef>
                <a:spcPct val="20000"/>
              </a:spcBef>
              <a:buChar char="–"/>
              <a:defRPr sz="2000">
                <a:solidFill>
                  <a:schemeClr val="tx1"/>
                </a:solidFill>
                <a:latin typeface="Arial" charset="0"/>
                <a:ea typeface="宋体" pitchFamily="2" charset="-122"/>
              </a:defRPr>
            </a:lvl4pPr>
            <a:lvl5pPr marL="2057400" indent="-228600" defTabSz="457200" eaLnBrk="0" hangingPunct="0">
              <a:spcBef>
                <a:spcPct val="20000"/>
              </a:spcBef>
              <a:buChar char="»"/>
              <a:defRPr sz="2000">
                <a:solidFill>
                  <a:schemeClr val="tx1"/>
                </a:solidFill>
                <a:latin typeface="Arial" charset="0"/>
                <a:ea typeface="宋体" pitchFamily="2"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66"/>
                </a:solidFill>
                <a:latin typeface="黑体" pitchFamily="49" charset="-122"/>
                <a:ea typeface="黑体" pitchFamily="49" charset="-122"/>
              </a:rPr>
              <a:t>多年平均</a:t>
            </a:r>
            <a:r>
              <a:rPr lang="en-US" altLang="zh-CN" sz="2400" b="1" dirty="0">
                <a:solidFill>
                  <a:srgbClr val="993300"/>
                </a:solidFill>
                <a:latin typeface="黑体" pitchFamily="49" charset="-122"/>
                <a:ea typeface="黑体" pitchFamily="49" charset="-122"/>
              </a:rPr>
              <a:t>65</a:t>
            </a:r>
            <a:r>
              <a:rPr lang="zh-CN" altLang="en-US" sz="2400" b="1" dirty="0" smtClean="0">
                <a:solidFill>
                  <a:srgbClr val="993300"/>
                </a:solidFill>
                <a:latin typeface="黑体" pitchFamily="49" charset="-122"/>
                <a:ea typeface="黑体" pitchFamily="49" charset="-122"/>
              </a:rPr>
              <a:t>分</a:t>
            </a:r>
            <a:endParaRPr lang="zh-CN" altLang="en-US" sz="2400" dirty="0">
              <a:solidFill>
                <a:srgbClr val="993300"/>
              </a:solidFill>
              <a:latin typeface="黑体" pitchFamily="49" charset="-122"/>
              <a:ea typeface="黑体" pitchFamily="49" charset="-122"/>
            </a:endParaRPr>
          </a:p>
        </p:txBody>
      </p:sp>
      <p:pic>
        <p:nvPicPr>
          <p:cNvPr id="8" name="图片 7"/>
          <p:cNvPicPr>
            <a:picLocks noChangeAspect="1"/>
          </p:cNvPicPr>
          <p:nvPr/>
        </p:nvPicPr>
        <p:blipFill>
          <a:blip r:embed="rId2"/>
          <a:stretch>
            <a:fillRect/>
          </a:stretch>
        </p:blipFill>
        <p:spPr>
          <a:xfrm>
            <a:off x="5898240" y="1196752"/>
            <a:ext cx="3261901" cy="137819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070" y="2692907"/>
            <a:ext cx="2160240" cy="2146516"/>
          </a:xfrm>
          <a:prstGeom prst="rect">
            <a:avLst/>
          </a:prstGeom>
        </p:spPr>
      </p:pic>
      <p:pic>
        <p:nvPicPr>
          <p:cNvPr id="7" name="Picture 3"/>
          <p:cNvPicPr>
            <a:picLocks noChangeAspect="1" noChangeArrowheads="1"/>
          </p:cNvPicPr>
          <p:nvPr/>
        </p:nvPicPr>
        <p:blipFill>
          <a:blip r:embed="rId4"/>
          <a:srcRect/>
          <a:stretch>
            <a:fillRect/>
          </a:stretch>
        </p:blipFill>
        <p:spPr bwMode="auto">
          <a:xfrm>
            <a:off x="251520" y="1628800"/>
            <a:ext cx="5743662" cy="252028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9" name="内容占位符 2"/>
          <p:cNvSpPr txBox="1">
            <a:spLocks/>
          </p:cNvSpPr>
          <p:nvPr/>
        </p:nvSpPr>
        <p:spPr>
          <a:xfrm>
            <a:off x="49611" y="874028"/>
            <a:ext cx="9108504"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kern="0" dirty="0" smtClean="0"/>
              <a:t>气候预测问题的迫切性</a:t>
            </a:r>
            <a:endParaRPr lang="zh-CN" altLang="en-US" kern="0" dirty="0"/>
          </a:p>
        </p:txBody>
      </p:sp>
      <p:sp>
        <p:nvSpPr>
          <p:cNvPr id="10"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smtClean="0">
                <a:latin typeface="Arial" panose="020B0604020202020204" pitchFamily="34" charset="0"/>
                <a:cs typeface="Arial" panose="020B0604020202020204" pitchFamily="34" charset="0"/>
              </a:rPr>
              <a:t>1.1</a:t>
            </a:r>
            <a:r>
              <a:rPr lang="en-US" altLang="zh-CN" kern="0" dirty="0" smtClean="0"/>
              <a:t> </a:t>
            </a:r>
            <a:r>
              <a:rPr lang="zh-CN" altLang="en-US" kern="0" dirty="0" smtClean="0"/>
              <a:t>气候</a:t>
            </a:r>
            <a:r>
              <a:rPr lang="zh-CN" altLang="en-US" kern="0" dirty="0"/>
              <a:t>预测</a:t>
            </a:r>
            <a:r>
              <a:rPr lang="zh-CN" altLang="en-US" kern="0" dirty="0" smtClean="0"/>
              <a:t>与</a:t>
            </a:r>
            <a:r>
              <a:rPr lang="zh-CN" altLang="en-US" kern="0" dirty="0"/>
              <a:t>地球系统模式</a:t>
            </a:r>
          </a:p>
        </p:txBody>
      </p:sp>
      <p:sp>
        <p:nvSpPr>
          <p:cNvPr id="11" name="折角形 10"/>
          <p:cNvSpPr/>
          <p:nvPr/>
        </p:nvSpPr>
        <p:spPr>
          <a:xfrm>
            <a:off x="247379" y="5618075"/>
            <a:ext cx="8712968" cy="504055"/>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rPr>
              <a:t>问题</a:t>
            </a:r>
            <a:r>
              <a:rPr lang="zh-CN" altLang="en-US" sz="2000" b="1" dirty="0">
                <a:solidFill>
                  <a:srgbClr val="FF0000"/>
                </a:solidFill>
              </a:rPr>
              <a:t>：气候预测的准确率和稳定性是世界难题</a:t>
            </a:r>
          </a:p>
        </p:txBody>
      </p:sp>
    </p:spTree>
    <p:extLst>
      <p:ext uri="{BB962C8B-B14F-4D97-AF65-F5344CB8AC3E}">
        <p14:creationId xmlns:p14="http://schemas.microsoft.com/office/powerpoint/2010/main" val="126975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40</a:t>
            </a:fld>
            <a:endParaRPr lang="zh-CN" altLang="en-US"/>
          </a:p>
        </p:txBody>
      </p:sp>
      <p:pic>
        <p:nvPicPr>
          <p:cNvPr id="4" name="图片 3"/>
          <p:cNvPicPr>
            <a:picLocks noChangeAspect="1"/>
          </p:cNvPicPr>
          <p:nvPr/>
        </p:nvPicPr>
        <p:blipFill>
          <a:blip r:embed="rId2"/>
          <a:stretch>
            <a:fillRect/>
          </a:stretch>
        </p:blipFill>
        <p:spPr>
          <a:xfrm>
            <a:off x="5148064" y="1983158"/>
            <a:ext cx="3630912" cy="2520280"/>
          </a:xfrm>
          <a:prstGeom prst="rect">
            <a:avLst/>
          </a:prstGeom>
        </p:spPr>
      </p:pic>
      <p:pic>
        <p:nvPicPr>
          <p:cNvPr id="6" name="图片 5"/>
          <p:cNvPicPr>
            <a:picLocks noChangeAspect="1"/>
          </p:cNvPicPr>
          <p:nvPr/>
        </p:nvPicPr>
        <p:blipFill>
          <a:blip r:embed="rId3"/>
          <a:stretch>
            <a:fillRect/>
          </a:stretch>
        </p:blipFill>
        <p:spPr>
          <a:xfrm>
            <a:off x="-22142" y="1494144"/>
            <a:ext cx="5327027" cy="3641162"/>
          </a:xfrm>
          <a:prstGeom prst="rect">
            <a:avLst/>
          </a:prstGeom>
        </p:spPr>
      </p:pic>
      <p:sp>
        <p:nvSpPr>
          <p:cNvPr id="7" name="文本框 6"/>
          <p:cNvSpPr txBox="1"/>
          <p:nvPr/>
        </p:nvSpPr>
        <p:spPr>
          <a:xfrm>
            <a:off x="6084168" y="4888912"/>
            <a:ext cx="3312368" cy="369332"/>
          </a:xfrm>
          <a:prstGeom prst="rect">
            <a:avLst/>
          </a:prstGeom>
          <a:noFill/>
        </p:spPr>
        <p:txBody>
          <a:bodyPr wrap="square" rtlCol="0">
            <a:spAutoFit/>
          </a:bodyPr>
          <a:lstStyle/>
          <a:p>
            <a:r>
              <a:rPr lang="en-US" altLang="zh-CN" dirty="0" err="1" smtClean="0">
                <a:solidFill>
                  <a:srgbClr val="0000FF"/>
                </a:solidFill>
                <a:latin typeface="Bell MT" panose="02020503060305020303" pitchFamily="18" charset="0"/>
              </a:rPr>
              <a:t>Xiong</a:t>
            </a:r>
            <a:r>
              <a:rPr lang="en-US" altLang="zh-CN" dirty="0" smtClean="0">
                <a:solidFill>
                  <a:srgbClr val="0000FF"/>
                </a:solidFill>
                <a:latin typeface="Bell MT" panose="02020503060305020303" pitchFamily="18" charset="0"/>
              </a:rPr>
              <a:t> Chun-hui,2013</a:t>
            </a:r>
            <a:endParaRPr lang="zh-CN" altLang="en-US" dirty="0">
              <a:solidFill>
                <a:srgbClr val="0000FF"/>
              </a:solidFill>
              <a:latin typeface="Bell MT" panose="02020503060305020303" pitchFamily="18" charset="0"/>
            </a:endParaRPr>
          </a:p>
        </p:txBody>
      </p:sp>
      <p:sp>
        <p:nvSpPr>
          <p:cNvPr id="8" name="文本框 7"/>
          <p:cNvSpPr txBox="1"/>
          <p:nvPr/>
        </p:nvSpPr>
        <p:spPr>
          <a:xfrm>
            <a:off x="1547664" y="5073578"/>
            <a:ext cx="3312368" cy="369332"/>
          </a:xfrm>
          <a:prstGeom prst="rect">
            <a:avLst/>
          </a:prstGeom>
          <a:noFill/>
        </p:spPr>
        <p:txBody>
          <a:bodyPr wrap="square" rtlCol="0">
            <a:spAutoFit/>
          </a:bodyPr>
          <a:lstStyle/>
          <a:p>
            <a:r>
              <a:rPr lang="en-US" altLang="zh-CN" dirty="0">
                <a:solidFill>
                  <a:srgbClr val="0000FF"/>
                </a:solidFill>
                <a:latin typeface="Bell MT" panose="02020503060305020303" pitchFamily="18" charset="0"/>
              </a:rPr>
              <a:t>Hitoshi</a:t>
            </a:r>
            <a:r>
              <a:rPr lang="en-US" altLang="zh-CN" dirty="0"/>
              <a:t> </a:t>
            </a:r>
            <a:r>
              <a:rPr lang="en-US" altLang="zh-CN" dirty="0">
                <a:solidFill>
                  <a:srgbClr val="0000FF"/>
                </a:solidFill>
                <a:latin typeface="Bell MT" panose="02020503060305020303" pitchFamily="18" charset="0"/>
              </a:rPr>
              <a:t>Sato,2007</a:t>
            </a:r>
            <a:endParaRPr lang="zh-CN" altLang="en-US" dirty="0">
              <a:solidFill>
                <a:srgbClr val="0000FF"/>
              </a:solidFill>
              <a:latin typeface="Bell MT" panose="02020503060305020303" pitchFamily="18" charset="0"/>
            </a:endParaRPr>
          </a:p>
        </p:txBody>
      </p:sp>
      <p:sp>
        <p:nvSpPr>
          <p:cNvPr id="9"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2.2 </a:t>
            </a:r>
            <a:r>
              <a:rPr lang="zh-CN" altLang="en-US" kern="0" dirty="0">
                <a:latin typeface="Arial Black" panose="020B0A04020102020204" pitchFamily="34" charset="0"/>
              </a:rPr>
              <a:t>初值</a:t>
            </a:r>
            <a:r>
              <a:rPr lang="zh-CN" altLang="en-US" kern="0" dirty="0" smtClean="0">
                <a:latin typeface="Arial Black" panose="020B0A04020102020204" pitchFamily="34" charset="0"/>
              </a:rPr>
              <a:t>不确定性</a:t>
            </a:r>
            <a:r>
              <a:rPr lang="zh-CN" altLang="en-US" kern="0" dirty="0">
                <a:latin typeface="Arial Black" panose="020B0A04020102020204" pitchFamily="34" charset="0"/>
              </a:rPr>
              <a:t>方法研究现状</a:t>
            </a:r>
          </a:p>
        </p:txBody>
      </p:sp>
      <p:sp>
        <p:nvSpPr>
          <p:cNvPr id="10" name="矩形 9"/>
          <p:cNvSpPr/>
          <p:nvPr/>
        </p:nvSpPr>
        <p:spPr>
          <a:xfrm>
            <a:off x="-1692696" y="1165184"/>
            <a:ext cx="8439555" cy="400110"/>
          </a:xfrm>
          <a:prstGeom prst="rect">
            <a:avLst/>
          </a:prstGeom>
        </p:spPr>
        <p:txBody>
          <a:bodyPr wrap="square">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  不同的降尺度因子对</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BGM</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方法的影响</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矩形 10"/>
          <p:cNvSpPr/>
          <p:nvPr/>
        </p:nvSpPr>
        <p:spPr>
          <a:xfrm>
            <a:off x="2822153" y="1173958"/>
            <a:ext cx="8439555" cy="400110"/>
          </a:xfrm>
          <a:prstGeom prst="rect">
            <a:avLst/>
          </a:prstGeom>
        </p:spPr>
        <p:txBody>
          <a:bodyPr wrap="square">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  同化和</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BGM</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方法在天气中的应用</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 name="矩形 4"/>
          <p:cNvSpPr/>
          <p:nvPr/>
        </p:nvSpPr>
        <p:spPr>
          <a:xfrm>
            <a:off x="5004047" y="4005064"/>
            <a:ext cx="643979"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51520" y="4241893"/>
            <a:ext cx="643979" cy="214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折角形 14"/>
          <p:cNvSpPr/>
          <p:nvPr/>
        </p:nvSpPr>
        <p:spPr>
          <a:xfrm>
            <a:off x="251520" y="5565416"/>
            <a:ext cx="8712968" cy="504056"/>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F0000"/>
              </a:solidFill>
            </a:endParaRPr>
          </a:p>
          <a:p>
            <a:pPr algn="ctr"/>
            <a:r>
              <a:rPr lang="zh-CN" altLang="en-US" sz="2000" b="1" dirty="0">
                <a:solidFill>
                  <a:srgbClr val="FF0000"/>
                </a:solidFill>
              </a:rPr>
              <a:t>思考：天气初值集合扰动方法能不能用到气候系统中去？</a:t>
            </a:r>
          </a:p>
          <a:p>
            <a:pPr algn="ctr"/>
            <a:endParaRPr lang="zh-CN" altLang="en-US" dirty="0"/>
          </a:p>
        </p:txBody>
      </p:sp>
      <p:sp>
        <p:nvSpPr>
          <p:cNvPr id="16" name="文本框 15"/>
          <p:cNvSpPr txBox="1"/>
          <p:nvPr/>
        </p:nvSpPr>
        <p:spPr>
          <a:xfrm>
            <a:off x="359200" y="6079980"/>
            <a:ext cx="8431535" cy="369332"/>
          </a:xfrm>
          <a:prstGeom prst="rect">
            <a:avLst/>
          </a:prstGeom>
          <a:noFill/>
        </p:spPr>
        <p:txBody>
          <a:bodyPr wrap="square" rtlCol="0">
            <a:spAutoFit/>
          </a:bodyPr>
          <a:lstStyle/>
          <a:p>
            <a:r>
              <a:rPr lang="zh-CN" altLang="en-US" dirty="0" smtClean="0"/>
              <a:t>降尺度因子：为了将后续的增长模和初始增长模为同一量级而设置的系数</a:t>
            </a:r>
            <a:endParaRPr lang="zh-CN" altLang="en-US" dirty="0"/>
          </a:p>
        </p:txBody>
      </p:sp>
    </p:spTree>
    <p:extLst>
      <p:ext uri="{BB962C8B-B14F-4D97-AF65-F5344CB8AC3E}">
        <p14:creationId xmlns:p14="http://schemas.microsoft.com/office/powerpoint/2010/main" val="13175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41</a:t>
            </a:fld>
            <a:endParaRPr lang="zh-CN" altLang="en-US"/>
          </a:p>
        </p:txBody>
      </p:sp>
      <p:sp>
        <p:nvSpPr>
          <p:cNvPr id="4"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1.3</a:t>
            </a:r>
            <a:r>
              <a:rPr lang="en-US" altLang="zh-CN" kern="0" dirty="0" smtClean="0"/>
              <a:t> </a:t>
            </a:r>
            <a:r>
              <a:rPr lang="zh-CN" altLang="en-US" kern="0" dirty="0" smtClean="0"/>
              <a:t>参数不确定性分析方法</a:t>
            </a:r>
            <a:endParaRPr lang="zh-CN" altLang="en-US" kern="0" dirty="0"/>
          </a:p>
        </p:txBody>
      </p:sp>
      <p:sp>
        <p:nvSpPr>
          <p:cNvPr id="5" name="文本框 4"/>
          <p:cNvSpPr txBox="1"/>
          <p:nvPr/>
        </p:nvSpPr>
        <p:spPr>
          <a:xfrm>
            <a:off x="2771800" y="5097189"/>
            <a:ext cx="4176464" cy="400110"/>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不确定性量化分析方法工具集对比</a:t>
            </a:r>
          </a:p>
        </p:txBody>
      </p:sp>
      <p:sp>
        <p:nvSpPr>
          <p:cNvPr id="7" name="文本框 6"/>
          <p:cNvSpPr txBox="1"/>
          <p:nvPr/>
        </p:nvSpPr>
        <p:spPr>
          <a:xfrm>
            <a:off x="584176" y="1214423"/>
            <a:ext cx="7416824" cy="1643527"/>
          </a:xfrm>
          <a:prstGeom prst="rect">
            <a:avLst/>
          </a:prstGeom>
          <a:noFill/>
        </p:spPr>
        <p:txBody>
          <a:bodyPr wrap="square" rtlCol="0">
            <a:spAutoFit/>
          </a:bodyPr>
          <a:lstStyle/>
          <a:p>
            <a:pPr marL="342900" indent="-342900" fontAlgn="base">
              <a:lnSpc>
                <a:spcPct val="120000"/>
              </a:lnSpc>
              <a:spcBef>
                <a:spcPct val="0"/>
              </a:spcBef>
              <a:spcAft>
                <a:spcPct val="0"/>
              </a:spcAft>
              <a:buSzPct val="75000"/>
              <a:buBlip>
                <a:blip r:embed="rId2"/>
              </a:buBlip>
            </a:pPr>
            <a:r>
              <a:rPr lang="en-US" altLang="zh-CN" sz="2800" dirty="0" smtClean="0">
                <a:latin typeface="Cambria" panose="02040503050406030204" pitchFamily="18" charset="0"/>
                <a:ea typeface="华文新魏" panose="02010800040101010101" pitchFamily="2" charset="-122"/>
              </a:rPr>
              <a:t>PSUADE  </a:t>
            </a:r>
            <a:r>
              <a:rPr lang="zh-CN" altLang="zh-CN" sz="2800" dirty="0" smtClean="0">
                <a:latin typeface="Cambria" panose="02040503050406030204" pitchFamily="18" charset="0"/>
                <a:ea typeface="华文新魏" panose="02010800040101010101" pitchFamily="2" charset="-122"/>
              </a:rPr>
              <a:t>美国</a:t>
            </a:r>
            <a:r>
              <a:rPr lang="zh-CN" altLang="zh-CN" sz="2800" dirty="0">
                <a:latin typeface="Cambria" panose="02040503050406030204" pitchFamily="18" charset="0"/>
                <a:ea typeface="华文新魏" panose="02010800040101010101" pitchFamily="2" charset="-122"/>
              </a:rPr>
              <a:t>罗伦斯利沃默国家实验室</a:t>
            </a:r>
            <a:endParaRPr lang="en-US" altLang="zh-CN" sz="2800" dirty="0">
              <a:latin typeface="Cambria" panose="02040503050406030204" pitchFamily="18" charset="0"/>
              <a:ea typeface="华文新魏" panose="02010800040101010101" pitchFamily="2" charset="-122"/>
            </a:endParaRPr>
          </a:p>
          <a:p>
            <a:pPr marL="342900" indent="-342900" fontAlgn="base">
              <a:lnSpc>
                <a:spcPct val="120000"/>
              </a:lnSpc>
              <a:spcBef>
                <a:spcPct val="0"/>
              </a:spcBef>
              <a:spcAft>
                <a:spcPct val="0"/>
              </a:spcAft>
              <a:buSzPct val="75000"/>
              <a:buBlip>
                <a:blip r:embed="rId2"/>
              </a:buBlip>
            </a:pPr>
            <a:r>
              <a:rPr lang="en-US" altLang="zh-CN" sz="2800" dirty="0" smtClean="0">
                <a:latin typeface="Cambria" panose="02040503050406030204" pitchFamily="18" charset="0"/>
                <a:ea typeface="华文新魏" panose="02010800040101010101" pitchFamily="2" charset="-122"/>
              </a:rPr>
              <a:t>DAKOTA  </a:t>
            </a:r>
            <a:r>
              <a:rPr lang="zh-CN" altLang="zh-CN" sz="2800" dirty="0" smtClean="0">
                <a:latin typeface="Cambria" panose="02040503050406030204" pitchFamily="18" charset="0"/>
                <a:ea typeface="华文新魏" panose="02010800040101010101" pitchFamily="2" charset="-122"/>
              </a:rPr>
              <a:t>美国</a:t>
            </a:r>
            <a:r>
              <a:rPr lang="zh-CN" altLang="zh-CN" sz="2800" dirty="0">
                <a:latin typeface="Cambria" panose="02040503050406030204" pitchFamily="18" charset="0"/>
                <a:ea typeface="华文新魏" panose="02010800040101010101" pitchFamily="2" charset="-122"/>
              </a:rPr>
              <a:t>桑迪亚国家实验室</a:t>
            </a:r>
            <a:endParaRPr lang="en-US" altLang="zh-CN" sz="2800" dirty="0">
              <a:latin typeface="Cambria" panose="02040503050406030204" pitchFamily="18" charset="0"/>
              <a:ea typeface="华文新魏" panose="02010800040101010101" pitchFamily="2" charset="-122"/>
            </a:endParaRPr>
          </a:p>
          <a:p>
            <a:pPr marL="342900" indent="-342900" fontAlgn="base">
              <a:lnSpc>
                <a:spcPct val="120000"/>
              </a:lnSpc>
              <a:spcBef>
                <a:spcPct val="0"/>
              </a:spcBef>
              <a:spcAft>
                <a:spcPct val="0"/>
              </a:spcAft>
              <a:buSzPct val="75000"/>
              <a:buBlip>
                <a:blip r:embed="rId2"/>
              </a:buBlip>
            </a:pPr>
            <a:r>
              <a:rPr lang="en-US" altLang="zh-CN" sz="2800" dirty="0">
                <a:latin typeface="Cambria" panose="02040503050406030204" pitchFamily="18" charset="0"/>
                <a:ea typeface="华文新魏" panose="02010800040101010101" pitchFamily="2" charset="-122"/>
              </a:rPr>
              <a:t>PEST </a:t>
            </a:r>
            <a:r>
              <a:rPr lang="en-US" altLang="zh-CN" sz="2800" dirty="0" smtClean="0">
                <a:latin typeface="Cambria" panose="02040503050406030204" pitchFamily="18" charset="0"/>
                <a:ea typeface="华文新魏" panose="02010800040101010101" pitchFamily="2" charset="-122"/>
              </a:rPr>
              <a:t> S.S </a:t>
            </a:r>
            <a:r>
              <a:rPr lang="en-US" altLang="zh-CN" sz="2800" dirty="0" err="1" smtClean="0">
                <a:latin typeface="Cambria" panose="02040503050406030204" pitchFamily="18" charset="0"/>
                <a:ea typeface="华文新魏" panose="02010800040101010101" pitchFamily="2" charset="-122"/>
              </a:rPr>
              <a:t>Papadopulos</a:t>
            </a:r>
            <a:r>
              <a:rPr lang="en-US" altLang="zh-CN" sz="2800" dirty="0">
                <a:latin typeface="Cambria" panose="02040503050406030204" pitchFamily="18" charset="0"/>
                <a:ea typeface="华文新魏" panose="02010800040101010101" pitchFamily="2" charset="-122"/>
              </a:rPr>
              <a:t> </a:t>
            </a:r>
            <a:r>
              <a:rPr lang="en-US" altLang="zh-CN" sz="2800" dirty="0" smtClean="0">
                <a:latin typeface="Cambria" panose="02040503050406030204" pitchFamily="18" charset="0"/>
                <a:ea typeface="华文新魏" panose="02010800040101010101" pitchFamily="2" charset="-122"/>
              </a:rPr>
              <a:t>&amp; </a:t>
            </a:r>
            <a:r>
              <a:rPr lang="en-US" altLang="zh-CN" sz="2800" dirty="0" err="1" smtClean="0">
                <a:latin typeface="Cambria" panose="02040503050406030204" pitchFamily="18" charset="0"/>
                <a:ea typeface="华文新魏" panose="02010800040101010101" pitchFamily="2" charset="-122"/>
              </a:rPr>
              <a:t>Associates,Inc</a:t>
            </a:r>
            <a:endParaRPr lang="zh-CN" altLang="en-US" sz="2800" dirty="0">
              <a:latin typeface="Cambria" panose="02040503050406030204" pitchFamily="18" charset="0"/>
              <a:ea typeface="华文新魏" panose="02010800040101010101" pitchFamily="2" charset="-122"/>
            </a:endParaRPr>
          </a:p>
        </p:txBody>
      </p:sp>
      <p:graphicFrame>
        <p:nvGraphicFramePr>
          <p:cNvPr id="8" name="表格 7"/>
          <p:cNvGraphicFramePr>
            <a:graphicFrameLocks noGrp="1"/>
          </p:cNvGraphicFramePr>
          <p:nvPr>
            <p:extLst/>
          </p:nvPr>
        </p:nvGraphicFramePr>
        <p:xfrm>
          <a:off x="683568" y="3092922"/>
          <a:ext cx="7776865" cy="1622177"/>
        </p:xfrm>
        <a:graphic>
          <a:graphicData uri="http://schemas.openxmlformats.org/drawingml/2006/table">
            <a:tbl>
              <a:tblPr firstRow="1" bandRow="1">
                <a:tableStyleId>{5C22544A-7EE6-4342-B048-85BDC9FD1C3A}</a:tableStyleId>
              </a:tblPr>
              <a:tblGrid>
                <a:gridCol w="1555373">
                  <a:extLst>
                    <a:ext uri="{9D8B030D-6E8A-4147-A177-3AD203B41FA5}">
                      <a16:colId xmlns:a16="http://schemas.microsoft.com/office/drawing/2014/main" val="1718343832"/>
                    </a:ext>
                  </a:extLst>
                </a:gridCol>
                <a:gridCol w="1555373">
                  <a:extLst>
                    <a:ext uri="{9D8B030D-6E8A-4147-A177-3AD203B41FA5}">
                      <a16:colId xmlns:a16="http://schemas.microsoft.com/office/drawing/2014/main" val="1500260399"/>
                    </a:ext>
                  </a:extLst>
                </a:gridCol>
                <a:gridCol w="1555373">
                  <a:extLst>
                    <a:ext uri="{9D8B030D-6E8A-4147-A177-3AD203B41FA5}">
                      <a16:colId xmlns:a16="http://schemas.microsoft.com/office/drawing/2014/main" val="3310373258"/>
                    </a:ext>
                  </a:extLst>
                </a:gridCol>
                <a:gridCol w="1555373">
                  <a:extLst>
                    <a:ext uri="{9D8B030D-6E8A-4147-A177-3AD203B41FA5}">
                      <a16:colId xmlns:a16="http://schemas.microsoft.com/office/drawing/2014/main" val="4247066107"/>
                    </a:ext>
                  </a:extLst>
                </a:gridCol>
                <a:gridCol w="1555373">
                  <a:extLst>
                    <a:ext uri="{9D8B030D-6E8A-4147-A177-3AD203B41FA5}">
                      <a16:colId xmlns:a16="http://schemas.microsoft.com/office/drawing/2014/main" val="3224693347"/>
                    </a:ext>
                  </a:extLst>
                </a:gridCol>
              </a:tblGrid>
              <a:tr h="504056">
                <a:tc>
                  <a:txBody>
                    <a:bodyPr/>
                    <a:lstStyle/>
                    <a:p>
                      <a:endParaRPr lang="zh-CN" altLang="en-US" dirty="0"/>
                    </a:p>
                  </a:txBody>
                  <a:tcPr/>
                </a:tc>
                <a:tc>
                  <a:txBody>
                    <a:bodyPr/>
                    <a:lstStyle/>
                    <a:p>
                      <a:r>
                        <a:rPr lang="zh-CN" altLang="en-US" dirty="0" smtClean="0">
                          <a:solidFill>
                            <a:schemeClr val="tx1"/>
                          </a:solidFill>
                        </a:rPr>
                        <a:t>采样</a:t>
                      </a:r>
                      <a:endParaRPr lang="zh-CN" altLang="en-US" dirty="0">
                        <a:solidFill>
                          <a:schemeClr val="tx1"/>
                        </a:solidFill>
                      </a:endParaRPr>
                    </a:p>
                  </a:txBody>
                  <a:tcPr/>
                </a:tc>
                <a:tc>
                  <a:txBody>
                    <a:bodyPr/>
                    <a:lstStyle/>
                    <a:p>
                      <a:r>
                        <a:rPr lang="zh-CN" altLang="en-US" dirty="0" smtClean="0">
                          <a:solidFill>
                            <a:schemeClr val="tx1"/>
                          </a:solidFill>
                        </a:rPr>
                        <a:t>敏感性分析</a:t>
                      </a:r>
                      <a:endParaRPr lang="zh-CN" altLang="en-US" dirty="0">
                        <a:solidFill>
                          <a:schemeClr val="tx1"/>
                        </a:solidFill>
                      </a:endParaRPr>
                    </a:p>
                  </a:txBody>
                  <a:tcPr/>
                </a:tc>
                <a:tc>
                  <a:txBody>
                    <a:bodyPr/>
                    <a:lstStyle/>
                    <a:p>
                      <a:r>
                        <a:rPr lang="zh-CN" altLang="en-US" dirty="0" smtClean="0">
                          <a:solidFill>
                            <a:schemeClr val="tx1"/>
                          </a:solidFill>
                        </a:rPr>
                        <a:t>优化算法</a:t>
                      </a:r>
                      <a:endParaRPr lang="zh-CN" altLang="en-US" dirty="0">
                        <a:solidFill>
                          <a:schemeClr val="tx1"/>
                        </a:solidFill>
                      </a:endParaRPr>
                    </a:p>
                  </a:txBody>
                  <a:tcPr/>
                </a:tc>
                <a:tc>
                  <a:txBody>
                    <a:bodyPr/>
                    <a:lstStyle/>
                    <a:p>
                      <a:r>
                        <a:rPr lang="zh-CN" altLang="en-US" dirty="0" smtClean="0">
                          <a:solidFill>
                            <a:schemeClr val="tx1"/>
                          </a:solidFill>
                        </a:rPr>
                        <a:t>基础代理模式</a:t>
                      </a:r>
                      <a:endParaRPr lang="zh-CN" altLang="en-US" dirty="0">
                        <a:solidFill>
                          <a:schemeClr val="tx1"/>
                        </a:solidFill>
                      </a:endParaRPr>
                    </a:p>
                  </a:txBody>
                  <a:tcPr/>
                </a:tc>
                <a:extLst>
                  <a:ext uri="{0D108BD9-81ED-4DB2-BD59-A6C34878D82A}">
                    <a16:rowId xmlns:a16="http://schemas.microsoft.com/office/drawing/2014/main" val="770742350"/>
                  </a:ext>
                </a:extLst>
              </a:tr>
              <a:tr h="372707">
                <a:tc>
                  <a:txBody>
                    <a:bodyPr/>
                    <a:lstStyle/>
                    <a:p>
                      <a:r>
                        <a:rPr lang="en-US" altLang="zh-CN" dirty="0" smtClean="0"/>
                        <a:t>PSUADE</a:t>
                      </a:r>
                      <a:endParaRPr lang="zh-CN" altLang="en-US" dirty="0"/>
                    </a:p>
                  </a:txBody>
                  <a:tcPr/>
                </a:tc>
                <a:tc>
                  <a:txBody>
                    <a:bodyPr/>
                    <a:lstStyle/>
                    <a:p>
                      <a:r>
                        <a:rPr lang="zh-CN" altLang="en-US" dirty="0" smtClean="0"/>
                        <a:t>强</a:t>
                      </a:r>
                      <a:endParaRPr lang="zh-CN" altLang="en-US" dirty="0"/>
                    </a:p>
                  </a:txBody>
                  <a:tcPr/>
                </a:tc>
                <a:tc>
                  <a:txBody>
                    <a:bodyPr/>
                    <a:lstStyle/>
                    <a:p>
                      <a:r>
                        <a:rPr lang="zh-CN" altLang="en-US" dirty="0" smtClean="0"/>
                        <a:t>强</a:t>
                      </a:r>
                      <a:endParaRPr lang="zh-CN" altLang="en-US" dirty="0"/>
                    </a:p>
                  </a:txBody>
                  <a:tcPr/>
                </a:tc>
                <a:tc>
                  <a:txBody>
                    <a:bodyPr/>
                    <a:lstStyle/>
                    <a:p>
                      <a:r>
                        <a:rPr lang="zh-CN" altLang="en-US" dirty="0" smtClean="0"/>
                        <a:t>弱</a:t>
                      </a:r>
                      <a:endParaRPr lang="zh-CN" altLang="en-US" dirty="0"/>
                    </a:p>
                  </a:txBody>
                  <a:tcPr/>
                </a:tc>
                <a:tc>
                  <a:txBody>
                    <a:bodyPr/>
                    <a:lstStyle/>
                    <a:p>
                      <a:r>
                        <a:rPr lang="zh-CN" altLang="en-US" dirty="0" smtClean="0"/>
                        <a:t>弱</a:t>
                      </a:r>
                      <a:endParaRPr lang="zh-CN" altLang="en-US" dirty="0"/>
                    </a:p>
                  </a:txBody>
                  <a:tcPr/>
                </a:tc>
                <a:extLst>
                  <a:ext uri="{0D108BD9-81ED-4DB2-BD59-A6C34878D82A}">
                    <a16:rowId xmlns:a16="http://schemas.microsoft.com/office/drawing/2014/main" val="1921785916"/>
                  </a:ext>
                </a:extLst>
              </a:tr>
              <a:tr h="372707">
                <a:tc>
                  <a:txBody>
                    <a:bodyPr/>
                    <a:lstStyle/>
                    <a:p>
                      <a:r>
                        <a:rPr lang="en-US" altLang="zh-CN" dirty="0" smtClean="0"/>
                        <a:t>DAKOTA</a:t>
                      </a:r>
                      <a:endParaRPr lang="zh-CN" altLang="en-US" dirty="0"/>
                    </a:p>
                  </a:txBody>
                  <a:tcPr/>
                </a:tc>
                <a:tc>
                  <a:txBody>
                    <a:bodyPr/>
                    <a:lstStyle/>
                    <a:p>
                      <a:r>
                        <a:rPr lang="zh-CN" altLang="en-US" dirty="0" smtClean="0"/>
                        <a:t>强</a:t>
                      </a:r>
                      <a:endParaRPr lang="zh-CN" altLang="en-US" dirty="0"/>
                    </a:p>
                  </a:txBody>
                  <a:tcPr/>
                </a:tc>
                <a:tc>
                  <a:txBody>
                    <a:bodyPr/>
                    <a:lstStyle/>
                    <a:p>
                      <a:r>
                        <a:rPr lang="zh-CN" altLang="en-US" dirty="0" smtClean="0"/>
                        <a:t>弱</a:t>
                      </a:r>
                      <a:endParaRPr lang="zh-CN" altLang="en-US" dirty="0"/>
                    </a:p>
                  </a:txBody>
                  <a:tcPr/>
                </a:tc>
                <a:tc>
                  <a:txBody>
                    <a:bodyPr/>
                    <a:lstStyle/>
                    <a:p>
                      <a:r>
                        <a:rPr lang="zh-CN" altLang="en-US" dirty="0" smtClean="0"/>
                        <a:t>强</a:t>
                      </a:r>
                      <a:endParaRPr lang="zh-CN" altLang="en-US" dirty="0"/>
                    </a:p>
                  </a:txBody>
                  <a:tcPr/>
                </a:tc>
                <a:tc>
                  <a:txBody>
                    <a:bodyPr/>
                    <a:lstStyle/>
                    <a:p>
                      <a:r>
                        <a:rPr lang="zh-CN" altLang="en-US" dirty="0" smtClean="0"/>
                        <a:t>强</a:t>
                      </a:r>
                      <a:endParaRPr lang="zh-CN" altLang="en-US" dirty="0"/>
                    </a:p>
                  </a:txBody>
                  <a:tcPr/>
                </a:tc>
                <a:extLst>
                  <a:ext uri="{0D108BD9-81ED-4DB2-BD59-A6C34878D82A}">
                    <a16:rowId xmlns:a16="http://schemas.microsoft.com/office/drawing/2014/main" val="4259897921"/>
                  </a:ext>
                </a:extLst>
              </a:tr>
              <a:tr h="372707">
                <a:tc>
                  <a:txBody>
                    <a:bodyPr/>
                    <a:lstStyle/>
                    <a:p>
                      <a:r>
                        <a:rPr lang="en-US" altLang="zh-CN" dirty="0" smtClean="0"/>
                        <a:t>PEST</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弱</a:t>
                      </a:r>
                      <a:endParaRPr lang="zh-CN" altLang="en-US" dirty="0"/>
                    </a:p>
                  </a:txBody>
                  <a:tcPr/>
                </a:tc>
                <a:tc>
                  <a:txBody>
                    <a:bodyPr/>
                    <a:lstStyle/>
                    <a:p>
                      <a:r>
                        <a:rPr lang="zh-CN" altLang="en-US" dirty="0" smtClean="0"/>
                        <a:t>否</a:t>
                      </a:r>
                      <a:endParaRPr lang="zh-CN" altLang="en-US" dirty="0"/>
                    </a:p>
                  </a:txBody>
                  <a:tcPr/>
                </a:tc>
                <a:extLst>
                  <a:ext uri="{0D108BD9-81ED-4DB2-BD59-A6C34878D82A}">
                    <a16:rowId xmlns:a16="http://schemas.microsoft.com/office/drawing/2014/main" val="4031212262"/>
                  </a:ext>
                </a:extLst>
              </a:tr>
            </a:tbl>
          </a:graphicData>
        </a:graphic>
      </p:graphicFrame>
    </p:spTree>
    <p:extLst>
      <p:ext uri="{BB962C8B-B14F-4D97-AF65-F5344CB8AC3E}">
        <p14:creationId xmlns:p14="http://schemas.microsoft.com/office/powerpoint/2010/main" val="18262717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fld id="{0C913308-F349-4B6D-A68A-DD1791B4A57B}" type="slidenum">
              <a:rPr lang="zh-CN" altLang="en-US" smtClean="0"/>
              <a:t>42</a:t>
            </a:fld>
            <a:endParaRPr lang="zh-CN" altLang="en-US" dirty="0"/>
          </a:p>
        </p:txBody>
      </p:sp>
      <p:pic>
        <p:nvPicPr>
          <p:cNvPr id="5" name="图片 4"/>
          <p:cNvPicPr>
            <a:picLocks noChangeAspect="1"/>
          </p:cNvPicPr>
          <p:nvPr/>
        </p:nvPicPr>
        <p:blipFill>
          <a:blip r:embed="rId2"/>
          <a:stretch>
            <a:fillRect/>
          </a:stretch>
        </p:blipFill>
        <p:spPr>
          <a:xfrm>
            <a:off x="971600" y="1025577"/>
            <a:ext cx="6372200" cy="4728291"/>
          </a:xfrm>
          <a:prstGeom prst="rect">
            <a:avLst/>
          </a:prstGeom>
        </p:spPr>
      </p:pic>
    </p:spTree>
    <p:extLst>
      <p:ext uri="{BB962C8B-B14F-4D97-AF65-F5344CB8AC3E}">
        <p14:creationId xmlns:p14="http://schemas.microsoft.com/office/powerpoint/2010/main" val="20804583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812800" y="71438"/>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kern="0" dirty="0">
                <a:latin typeface="Arial Black" panose="020B0A04020102020204" pitchFamily="34" charset="0"/>
              </a:rPr>
              <a:t>1.4 </a:t>
            </a:r>
            <a:r>
              <a:rPr lang="zh-CN" altLang="en-US" kern="0" dirty="0">
                <a:latin typeface="Arial Black" panose="020B0A04020102020204" pitchFamily="34" charset="0"/>
              </a:rPr>
              <a:t>初值扰动集合方法研究现状</a:t>
            </a:r>
          </a:p>
        </p:txBody>
      </p:sp>
      <p:grpSp>
        <p:nvGrpSpPr>
          <p:cNvPr id="9" name="组合 8"/>
          <p:cNvGrpSpPr/>
          <p:nvPr/>
        </p:nvGrpSpPr>
        <p:grpSpPr>
          <a:xfrm>
            <a:off x="4192086" y="2497816"/>
            <a:ext cx="4448973" cy="2695049"/>
            <a:chOff x="179512" y="3585826"/>
            <a:chExt cx="4448973" cy="2695049"/>
          </a:xfrm>
        </p:grpSpPr>
        <p:pic>
          <p:nvPicPr>
            <p:cNvPr id="6" name="图片 5"/>
            <p:cNvPicPr>
              <a:picLocks noChangeAspect="1"/>
            </p:cNvPicPr>
            <p:nvPr/>
          </p:nvPicPr>
          <p:blipFill>
            <a:blip r:embed="rId3"/>
            <a:stretch>
              <a:fillRect/>
            </a:stretch>
          </p:blipFill>
          <p:spPr>
            <a:xfrm>
              <a:off x="179512" y="3585826"/>
              <a:ext cx="4448973" cy="2200704"/>
            </a:xfrm>
            <a:prstGeom prst="rect">
              <a:avLst/>
            </a:prstGeom>
          </p:spPr>
        </p:pic>
        <p:sp>
          <p:nvSpPr>
            <p:cNvPr id="3" name="矩形 2"/>
            <p:cNvSpPr/>
            <p:nvPr/>
          </p:nvSpPr>
          <p:spPr>
            <a:xfrm>
              <a:off x="1107855" y="5366475"/>
              <a:ext cx="259228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集合预报流程</a:t>
              </a:r>
              <a:endParaRPr lang="zh-CN" altLang="en-US" b="1" dirty="0">
                <a:solidFill>
                  <a:schemeClr val="tx1"/>
                </a:solidFill>
              </a:endParaRPr>
            </a:p>
          </p:txBody>
        </p:sp>
      </p:grpSp>
      <p:grpSp>
        <p:nvGrpSpPr>
          <p:cNvPr id="10" name="组合 9"/>
          <p:cNvGrpSpPr/>
          <p:nvPr/>
        </p:nvGrpSpPr>
        <p:grpSpPr>
          <a:xfrm>
            <a:off x="379541" y="1628800"/>
            <a:ext cx="3802082" cy="4475698"/>
            <a:chOff x="4692197" y="1556792"/>
            <a:chExt cx="3802082" cy="4475698"/>
          </a:xfrm>
        </p:grpSpPr>
        <p:pic>
          <p:nvPicPr>
            <p:cNvPr id="5" name="图片 4"/>
            <p:cNvPicPr>
              <a:picLocks noChangeAspect="1"/>
            </p:cNvPicPr>
            <p:nvPr/>
          </p:nvPicPr>
          <p:blipFill>
            <a:blip r:embed="rId4"/>
            <a:stretch>
              <a:fillRect/>
            </a:stretch>
          </p:blipFill>
          <p:spPr>
            <a:xfrm>
              <a:off x="4692197" y="1556792"/>
              <a:ext cx="3802082" cy="4475698"/>
            </a:xfrm>
            <a:prstGeom prst="rect">
              <a:avLst/>
            </a:prstGeom>
          </p:spPr>
        </p:pic>
        <p:sp>
          <p:nvSpPr>
            <p:cNvPr id="8" name="矩形 7"/>
            <p:cNvSpPr/>
            <p:nvPr/>
          </p:nvSpPr>
          <p:spPr>
            <a:xfrm>
              <a:off x="5005780" y="4826415"/>
              <a:ext cx="3446356"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BGM</a:t>
              </a:r>
              <a:r>
                <a:rPr lang="zh-CN" altLang="en-US" b="1" dirty="0" smtClean="0">
                  <a:solidFill>
                    <a:schemeClr val="tx1"/>
                  </a:solidFill>
                </a:rPr>
                <a:t>增长模繁殖法</a:t>
              </a:r>
              <a:endParaRPr lang="zh-CN" altLang="en-US" b="1" dirty="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89183"/>
    </mc:Choice>
    <mc:Fallback xmlns="">
      <p:transition spd="slow" advTm="89183"/>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3" name="矩形 2"/>
          <p:cNvSpPr/>
          <p:nvPr/>
        </p:nvSpPr>
        <p:spPr>
          <a:xfrm>
            <a:off x="516106" y="2132856"/>
            <a:ext cx="2376264"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参数不确定性分析</a:t>
            </a:r>
            <a:endParaRPr lang="zh-CN" altLang="en-US" dirty="0">
              <a:solidFill>
                <a:schemeClr val="tx1"/>
              </a:solidFill>
            </a:endParaRPr>
          </a:p>
        </p:txBody>
      </p:sp>
      <p:sp>
        <p:nvSpPr>
          <p:cNvPr id="7" name="右箭头 6"/>
          <p:cNvSpPr/>
          <p:nvPr/>
        </p:nvSpPr>
        <p:spPr>
          <a:xfrm>
            <a:off x="2892370" y="2564904"/>
            <a:ext cx="576064" cy="396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40442" y="2135254"/>
            <a:ext cx="2376264"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找到优化参数</a:t>
            </a:r>
            <a:endParaRPr lang="zh-CN" altLang="en-US" dirty="0">
              <a:solidFill>
                <a:schemeClr val="tx1"/>
              </a:solidFill>
            </a:endParaRPr>
          </a:p>
        </p:txBody>
      </p:sp>
      <p:sp>
        <p:nvSpPr>
          <p:cNvPr id="10" name="右箭头 9"/>
          <p:cNvSpPr/>
          <p:nvPr/>
        </p:nvSpPr>
        <p:spPr>
          <a:xfrm>
            <a:off x="5916706" y="2582906"/>
            <a:ext cx="576064" cy="396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16216" y="2132856"/>
            <a:ext cx="2376264"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对参数优化后的模型进行初值扰动</a:t>
            </a:r>
            <a:endParaRPr lang="zh-CN" altLang="en-US" dirty="0">
              <a:solidFill>
                <a:schemeClr val="tx1"/>
              </a:solidFill>
            </a:endParaRPr>
          </a:p>
        </p:txBody>
      </p:sp>
      <p:sp>
        <p:nvSpPr>
          <p:cNvPr id="12" name="矩形 11"/>
          <p:cNvSpPr/>
          <p:nvPr/>
        </p:nvSpPr>
        <p:spPr>
          <a:xfrm>
            <a:off x="6516216" y="4077072"/>
            <a:ext cx="2376264"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利于多个初值扰动进行集合预报</a:t>
            </a:r>
            <a:endParaRPr lang="zh-CN" altLang="en-US" dirty="0">
              <a:solidFill>
                <a:schemeClr val="tx1"/>
              </a:solidFill>
            </a:endParaRPr>
          </a:p>
        </p:txBody>
      </p:sp>
      <p:sp>
        <p:nvSpPr>
          <p:cNvPr id="13" name="下箭头 12"/>
          <p:cNvSpPr/>
          <p:nvPr/>
        </p:nvSpPr>
        <p:spPr>
          <a:xfrm>
            <a:off x="7500882" y="3429000"/>
            <a:ext cx="432048" cy="64807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箭头 13"/>
          <p:cNvSpPr/>
          <p:nvPr/>
        </p:nvSpPr>
        <p:spPr>
          <a:xfrm>
            <a:off x="5796136" y="4509120"/>
            <a:ext cx="720080" cy="432048"/>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419872" y="4088181"/>
            <a:ext cx="2376264"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集合集成</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748476" y="5250538"/>
            <a:ext cx="7410737" cy="421768"/>
          </a:xfrm>
        </p:spPr>
        <p:txBody>
          <a:bodyPr>
            <a:normAutofit/>
          </a:bodyPr>
          <a:lstStyle/>
          <a:p>
            <a:r>
              <a:rPr lang="zh-CN" altLang="en-US" sz="2000" b="1" dirty="0" smtClean="0">
                <a:solidFill>
                  <a:schemeClr val="tx1"/>
                </a:solidFill>
              </a:rPr>
              <a:t>预测的</a:t>
            </a:r>
            <a:r>
              <a:rPr lang="en-US" altLang="zh-CN" sz="2000" b="1" dirty="0" smtClean="0">
                <a:solidFill>
                  <a:schemeClr val="tx1"/>
                </a:solidFill>
              </a:rPr>
              <a:t>5</a:t>
            </a:r>
            <a:r>
              <a:rPr lang="zh-CN" altLang="en-US" sz="2000" b="1" dirty="0" smtClean="0">
                <a:solidFill>
                  <a:schemeClr val="tx1"/>
                </a:solidFill>
              </a:rPr>
              <a:t>月区域平均降水年际变化（</a:t>
            </a:r>
            <a:r>
              <a:rPr lang="en-US" altLang="zh-CN" sz="2000" b="1" dirty="0">
                <a:solidFill>
                  <a:schemeClr val="tx1"/>
                </a:solidFill>
              </a:rPr>
              <a:t>2000-2014</a:t>
            </a:r>
            <a:r>
              <a:rPr lang="zh-CN" altLang="en-US" sz="2000" b="1" dirty="0">
                <a:solidFill>
                  <a:schemeClr val="tx1"/>
                </a:solidFill>
              </a:rPr>
              <a:t>年）</a:t>
            </a:r>
          </a:p>
        </p:txBody>
      </p:sp>
      <p:pic>
        <p:nvPicPr>
          <p:cNvPr id="512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34870" b="29121"/>
          <a:stretch>
            <a:fillRect/>
          </a:stretch>
        </p:blipFill>
        <p:spPr bwMode="auto">
          <a:xfrm>
            <a:off x="395536" y="612459"/>
            <a:ext cx="7992888"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43608" y="5589240"/>
            <a:ext cx="7839061" cy="646331"/>
          </a:xfrm>
          <a:prstGeom prst="rect">
            <a:avLst/>
          </a:prstGeom>
          <a:noFill/>
        </p:spPr>
        <p:txBody>
          <a:bodyPr wrap="square" rtlCol="0">
            <a:spAutoFit/>
          </a:bodyPr>
          <a:lstStyle/>
          <a:p>
            <a:r>
              <a:rPr lang="en-US" altLang="zh-CN" b="1" dirty="0" smtClean="0">
                <a:solidFill>
                  <a:srgbClr val="FF0000"/>
                </a:solidFill>
              </a:rPr>
              <a:t>BGM</a:t>
            </a:r>
            <a:r>
              <a:rPr lang="zh-CN" altLang="en-US" b="1" dirty="0" smtClean="0">
                <a:solidFill>
                  <a:srgbClr val="FF0000"/>
                </a:solidFill>
              </a:rPr>
              <a:t>预测的</a:t>
            </a:r>
            <a:r>
              <a:rPr lang="en-US" altLang="zh-CN" b="1" dirty="0" smtClean="0">
                <a:solidFill>
                  <a:srgbClr val="FF0000"/>
                </a:solidFill>
              </a:rPr>
              <a:t>5</a:t>
            </a:r>
            <a:r>
              <a:rPr lang="zh-CN" altLang="en-US" b="1" dirty="0" smtClean="0">
                <a:solidFill>
                  <a:srgbClr val="FF0000"/>
                </a:solidFill>
              </a:rPr>
              <a:t>月北半球、亚洲北部、华北、西太平洋区域平均降水年际变化与观测更加吻合，相关技巧明显提高。</a:t>
            </a:r>
            <a:endParaRPr lang="zh-CN" altLang="en-US" b="1" dirty="0">
              <a:solidFill>
                <a:srgbClr val="FF0000"/>
              </a:solidFill>
            </a:endParaRPr>
          </a:p>
        </p:txBody>
      </p:sp>
      <p:sp>
        <p:nvSpPr>
          <p:cNvPr id="7" name="标题 1"/>
          <p:cNvSpPr txBox="1">
            <a:spLocks/>
          </p:cNvSpPr>
          <p:nvPr/>
        </p:nvSpPr>
        <p:spPr bwMode="auto">
          <a:xfrm>
            <a:off x="899592" y="87623"/>
            <a:ext cx="8450485" cy="63408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marL="0" lvl="1"/>
            <a:r>
              <a:rPr lang="en-US" altLang="zh-CN" kern="0" dirty="0" smtClean="0">
                <a:latin typeface="Arial Black" panose="020B0A04020102020204" pitchFamily="34" charset="0"/>
                <a:cs typeface="+mj-cs"/>
              </a:rPr>
              <a:t>3.3 </a:t>
            </a:r>
            <a:r>
              <a:rPr lang="zh-CN" altLang="en-US" kern="0" dirty="0" smtClean="0">
                <a:latin typeface="Arial Black" panose="020B0A04020102020204" pitchFamily="34" charset="0"/>
                <a:cs typeface="+mj-cs"/>
              </a:rPr>
              <a:t>基于气候模式的</a:t>
            </a:r>
            <a:r>
              <a:rPr lang="en-US" altLang="zh-CN" kern="0" dirty="0" smtClean="0">
                <a:latin typeface="+mn-ea"/>
                <a:ea typeface="+mn-ea"/>
                <a:cs typeface="+mj-cs"/>
              </a:rPr>
              <a:t>BGM</a:t>
            </a:r>
            <a:r>
              <a:rPr lang="zh-CN" altLang="en-US" kern="0" dirty="0" smtClean="0">
                <a:latin typeface="Arial Black" panose="020B0A04020102020204" pitchFamily="34" charset="0"/>
                <a:cs typeface="+mj-cs"/>
              </a:rPr>
              <a:t>初值扰动方案</a:t>
            </a:r>
            <a:endParaRPr lang="en-US" altLang="zh-CN" kern="0" dirty="0">
              <a:latin typeface="Arial Black" panose="020B0A04020102020204" pitchFamily="34" charset="0"/>
              <a:cs typeface="+mj-cs"/>
            </a:endParaRPr>
          </a:p>
        </p:txBody>
      </p:sp>
    </p:spTree>
    <p:extLst>
      <p:ext uri="{BB962C8B-B14F-4D97-AF65-F5344CB8AC3E}">
        <p14:creationId xmlns:p14="http://schemas.microsoft.com/office/powerpoint/2010/main" val="3676100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46</a:t>
            </a:fld>
            <a:endParaRPr lang="zh-CN" altLang="en-US"/>
          </a:p>
        </p:txBody>
      </p:sp>
      <p:sp>
        <p:nvSpPr>
          <p:cNvPr id="3" name="标题 1"/>
          <p:cNvSpPr txBox="1"/>
          <p:nvPr/>
        </p:nvSpPr>
        <p:spPr>
          <a:xfrm>
            <a:off x="215008" y="93179"/>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kern="0" dirty="0" smtClean="0">
                <a:latin typeface="Arial Black" panose="020B0A04020102020204" pitchFamily="34" charset="0"/>
              </a:rPr>
              <a:t>2.4 </a:t>
            </a:r>
            <a:r>
              <a:rPr lang="zh-CN" altLang="en-US" kern="0" dirty="0" smtClean="0">
                <a:latin typeface="Arial Black" panose="020B0A04020102020204" pitchFamily="34" charset="0"/>
              </a:rPr>
              <a:t>机器学习方法</a:t>
            </a:r>
            <a:r>
              <a:rPr lang="zh-CN" altLang="en-US" kern="0" dirty="0">
                <a:latin typeface="Arial Black" panose="020B0A04020102020204" pitchFamily="34" charset="0"/>
              </a:rPr>
              <a:t>对</a:t>
            </a:r>
            <a:r>
              <a:rPr lang="zh-CN" altLang="en-US" kern="0" dirty="0" smtClean="0">
                <a:latin typeface="Arial Black" panose="020B0A04020102020204" pitchFamily="34" charset="0"/>
              </a:rPr>
              <a:t>集合预报结果的修正</a:t>
            </a:r>
            <a:endParaRPr lang="zh-CN" altLang="en-US" kern="0" dirty="0">
              <a:latin typeface="Arial Black" panose="020B0A04020102020204" pitchFamily="34" charset="0"/>
            </a:endParaRPr>
          </a:p>
          <a:p>
            <a:endParaRPr lang="zh-CN" altLang="en-US" kern="0" dirty="0"/>
          </a:p>
        </p:txBody>
      </p:sp>
      <p:sp>
        <p:nvSpPr>
          <p:cNvPr id="4" name="矩形 3"/>
          <p:cNvSpPr/>
          <p:nvPr/>
        </p:nvSpPr>
        <p:spPr>
          <a:xfrm>
            <a:off x="186912" y="4437113"/>
            <a:ext cx="6329303" cy="1008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2">
                  <a:lumMod val="85000"/>
                  <a:lumOff val="15000"/>
                </a:schemeClr>
              </a:solidFill>
            </a:endParaRPr>
          </a:p>
          <a:p>
            <a:pPr algn="ctr"/>
            <a:r>
              <a:rPr lang="zh-CN" altLang="en-US" dirty="0" smtClean="0">
                <a:solidFill>
                  <a:schemeClr val="tx2">
                    <a:lumMod val="85000"/>
                    <a:lumOff val="15000"/>
                  </a:schemeClr>
                </a:solidFill>
              </a:rPr>
              <a:t>采样：</a:t>
            </a:r>
            <a:r>
              <a:rPr lang="en-US" altLang="zh-CN" dirty="0" smtClean="0">
                <a:solidFill>
                  <a:schemeClr val="tx2">
                    <a:lumMod val="85000"/>
                    <a:lumOff val="15000"/>
                  </a:schemeClr>
                </a:solidFill>
              </a:rPr>
              <a:t>193</a:t>
            </a:r>
            <a:r>
              <a:rPr lang="zh-CN" altLang="en-US" dirty="0" smtClean="0">
                <a:solidFill>
                  <a:schemeClr val="tx2">
                    <a:lumMod val="85000"/>
                    <a:lumOff val="15000"/>
                  </a:schemeClr>
                </a:solidFill>
              </a:rPr>
              <a:t>个样本* </a:t>
            </a:r>
            <a:r>
              <a:rPr lang="en-US" altLang="zh-CN" dirty="0" smtClean="0">
                <a:solidFill>
                  <a:schemeClr val="tx2">
                    <a:lumMod val="85000"/>
                    <a:lumOff val="15000"/>
                  </a:schemeClr>
                </a:solidFill>
              </a:rPr>
              <a:t>6</a:t>
            </a:r>
            <a:r>
              <a:rPr lang="zh-CN" altLang="en-US" dirty="0" smtClean="0">
                <a:solidFill>
                  <a:schemeClr val="tx2">
                    <a:lumMod val="85000"/>
                    <a:lumOff val="15000"/>
                  </a:schemeClr>
                </a:solidFill>
              </a:rPr>
              <a:t>年*</a:t>
            </a:r>
            <a:r>
              <a:rPr lang="en-US" altLang="zh-CN" dirty="0" smtClean="0">
                <a:solidFill>
                  <a:schemeClr val="tx2">
                    <a:lumMod val="85000"/>
                    <a:lumOff val="15000"/>
                  </a:schemeClr>
                </a:solidFill>
              </a:rPr>
              <a:t>12</a:t>
            </a:r>
            <a:r>
              <a:rPr lang="zh-CN" altLang="en-US" dirty="0" smtClean="0">
                <a:solidFill>
                  <a:schemeClr val="tx2">
                    <a:lumMod val="85000"/>
                    <a:lumOff val="15000"/>
                  </a:schemeClr>
                </a:solidFill>
              </a:rPr>
              <a:t>个月</a:t>
            </a:r>
            <a:endParaRPr lang="en-US" altLang="zh-CN" dirty="0" smtClean="0">
              <a:solidFill>
                <a:schemeClr val="tx2">
                  <a:lumMod val="85000"/>
                  <a:lumOff val="15000"/>
                </a:schemeClr>
              </a:solidFill>
            </a:endParaRPr>
          </a:p>
          <a:p>
            <a:pPr algn="ctr"/>
            <a:r>
              <a:rPr lang="zh-CN" altLang="en-US" dirty="0" smtClean="0">
                <a:solidFill>
                  <a:schemeClr val="tx2">
                    <a:lumMod val="85000"/>
                    <a:lumOff val="15000"/>
                  </a:schemeClr>
                </a:solidFill>
              </a:rPr>
              <a:t>参数优化：</a:t>
            </a:r>
            <a:r>
              <a:rPr lang="en-US" altLang="zh-CN" dirty="0" smtClean="0">
                <a:solidFill>
                  <a:schemeClr val="tx2">
                    <a:lumMod val="85000"/>
                    <a:lumOff val="15000"/>
                  </a:schemeClr>
                </a:solidFill>
              </a:rPr>
              <a:t>100</a:t>
            </a:r>
            <a:r>
              <a:rPr lang="zh-CN" altLang="en-US" dirty="0" smtClean="0">
                <a:solidFill>
                  <a:schemeClr val="tx2">
                    <a:lumMod val="85000"/>
                    <a:lumOff val="15000"/>
                  </a:schemeClr>
                </a:solidFill>
              </a:rPr>
              <a:t>次</a:t>
            </a:r>
            <a:r>
              <a:rPr lang="zh-CN" altLang="en-US" dirty="0">
                <a:solidFill>
                  <a:schemeClr val="tx2">
                    <a:lumMod val="85000"/>
                    <a:lumOff val="15000"/>
                  </a:schemeClr>
                </a:solidFill>
              </a:rPr>
              <a:t>以上</a:t>
            </a:r>
            <a:r>
              <a:rPr lang="zh-CN" altLang="en-US" dirty="0" smtClean="0">
                <a:solidFill>
                  <a:schemeClr val="tx2">
                    <a:lumMod val="85000"/>
                    <a:lumOff val="15000"/>
                  </a:schemeClr>
                </a:solidFill>
              </a:rPr>
              <a:t>运行次数*</a:t>
            </a:r>
            <a:r>
              <a:rPr lang="en-US" altLang="zh-CN" dirty="0" smtClean="0">
                <a:solidFill>
                  <a:schemeClr val="tx2">
                    <a:lumMod val="85000"/>
                    <a:lumOff val="15000"/>
                  </a:schemeClr>
                </a:solidFill>
              </a:rPr>
              <a:t>6</a:t>
            </a:r>
            <a:r>
              <a:rPr lang="zh-CN" altLang="en-US" dirty="0" smtClean="0">
                <a:solidFill>
                  <a:schemeClr val="tx2">
                    <a:lumMod val="85000"/>
                    <a:lumOff val="15000"/>
                  </a:schemeClr>
                </a:solidFill>
              </a:rPr>
              <a:t>年*</a:t>
            </a:r>
            <a:r>
              <a:rPr lang="en-US" altLang="zh-CN" dirty="0" smtClean="0">
                <a:solidFill>
                  <a:schemeClr val="tx2">
                    <a:lumMod val="85000"/>
                    <a:lumOff val="15000"/>
                  </a:schemeClr>
                </a:solidFill>
              </a:rPr>
              <a:t>12</a:t>
            </a:r>
            <a:r>
              <a:rPr lang="zh-CN" altLang="en-US" dirty="0" smtClean="0">
                <a:solidFill>
                  <a:schemeClr val="tx2">
                    <a:lumMod val="85000"/>
                    <a:lumOff val="15000"/>
                  </a:schemeClr>
                </a:solidFill>
              </a:rPr>
              <a:t>个月</a:t>
            </a:r>
            <a:endParaRPr lang="en-US" altLang="zh-CN" dirty="0" smtClean="0">
              <a:solidFill>
                <a:schemeClr val="tx2">
                  <a:lumMod val="85000"/>
                  <a:lumOff val="15000"/>
                </a:schemeClr>
              </a:solidFill>
            </a:endParaRPr>
          </a:p>
          <a:p>
            <a:pPr algn="ctr"/>
            <a:r>
              <a:rPr lang="en-US" altLang="zh-CN" dirty="0" smtClean="0">
                <a:solidFill>
                  <a:schemeClr val="tx2">
                    <a:lumMod val="85000"/>
                    <a:lumOff val="15000"/>
                  </a:schemeClr>
                </a:solidFill>
              </a:rPr>
              <a:t>3</a:t>
            </a:r>
            <a:r>
              <a:rPr lang="zh-CN" altLang="en-US" dirty="0" smtClean="0">
                <a:solidFill>
                  <a:schemeClr val="tx2">
                    <a:lumMod val="85000"/>
                    <a:lumOff val="15000"/>
                  </a:schemeClr>
                </a:solidFill>
              </a:rPr>
              <a:t>、集合预报产生数据</a:t>
            </a:r>
            <a:endParaRPr lang="en-US" altLang="zh-CN" dirty="0" smtClean="0">
              <a:solidFill>
                <a:schemeClr val="tx2">
                  <a:lumMod val="85000"/>
                  <a:lumOff val="15000"/>
                </a:schemeClr>
              </a:solidFill>
            </a:endParaRPr>
          </a:p>
          <a:p>
            <a:pPr algn="ctr"/>
            <a:endParaRPr lang="en-US" altLang="zh-CN" dirty="0" smtClean="0"/>
          </a:p>
        </p:txBody>
      </p:sp>
      <p:sp>
        <p:nvSpPr>
          <p:cNvPr id="5" name="爆炸形 1 4"/>
          <p:cNvSpPr/>
          <p:nvPr/>
        </p:nvSpPr>
        <p:spPr>
          <a:xfrm>
            <a:off x="6668852" y="4244815"/>
            <a:ext cx="2664296" cy="1872208"/>
          </a:xfrm>
          <a:prstGeom prst="irregularSeal1">
            <a:avLst/>
          </a:prstGeom>
          <a:solidFill>
            <a:schemeClr val="accent1">
              <a:lumMod val="90000"/>
            </a:schemeClr>
          </a:solidFill>
          <a:ln>
            <a:solidFill>
              <a:srgbClr val="003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C00000"/>
                </a:solidFill>
              </a:rPr>
              <a:t>已有</a:t>
            </a:r>
            <a:r>
              <a:rPr lang="en-US" altLang="zh-CN" b="1" dirty="0" smtClean="0">
                <a:solidFill>
                  <a:srgbClr val="C00000"/>
                </a:solidFill>
              </a:rPr>
              <a:t>17T</a:t>
            </a:r>
            <a:r>
              <a:rPr lang="zh-CN" altLang="en-US" b="1" dirty="0" smtClean="0">
                <a:solidFill>
                  <a:srgbClr val="C00000"/>
                </a:solidFill>
              </a:rPr>
              <a:t>数据，将来会更多</a:t>
            </a:r>
            <a:endParaRPr lang="zh-CN" altLang="en-US" b="1" dirty="0">
              <a:solidFill>
                <a:srgbClr val="C00000"/>
              </a:solidFill>
            </a:endParaRPr>
          </a:p>
        </p:txBody>
      </p:sp>
      <p:sp>
        <p:nvSpPr>
          <p:cNvPr id="6" name="矩形 5"/>
          <p:cNvSpPr/>
          <p:nvPr/>
        </p:nvSpPr>
        <p:spPr>
          <a:xfrm>
            <a:off x="202685" y="1080229"/>
            <a:ext cx="8784976"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降雨在地球系统模式中模拟能力有待提高</a:t>
            </a:r>
            <a:r>
              <a:rPr lang="zh-CN" altLang="en-US" dirty="0" smtClean="0">
                <a:solidFill>
                  <a:schemeClr val="tx1"/>
                </a:solidFill>
              </a:rPr>
              <a:t>，而降雨和其他的气候变量有着很多关联，尝试利用</a:t>
            </a:r>
            <a:r>
              <a:rPr lang="zh-CN" altLang="en-US" dirty="0">
                <a:solidFill>
                  <a:schemeClr val="tx1"/>
                </a:solidFill>
              </a:rPr>
              <a:t>模拟</a:t>
            </a:r>
            <a:r>
              <a:rPr lang="zh-CN" altLang="en-US" dirty="0" smtClean="0">
                <a:solidFill>
                  <a:schemeClr val="tx1"/>
                </a:solidFill>
              </a:rPr>
              <a:t>变量的综合作用来对降雨模拟结果进行修正</a:t>
            </a:r>
            <a:endParaRPr lang="zh-CN" altLang="en-US" dirty="0">
              <a:solidFill>
                <a:schemeClr val="tx1"/>
              </a:solidFill>
            </a:endParaRPr>
          </a:p>
        </p:txBody>
      </p:sp>
      <p:sp>
        <p:nvSpPr>
          <p:cNvPr id="7" name="矩形 6"/>
          <p:cNvSpPr/>
          <p:nvPr/>
        </p:nvSpPr>
        <p:spPr>
          <a:xfrm>
            <a:off x="186912" y="2829115"/>
            <a:ext cx="8784976" cy="9623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利用机器学习方法寻找集合模拟的气候变量与真实降雨量之间复杂的关联</a:t>
            </a:r>
            <a:endParaRPr lang="en-US" altLang="zh-CN" dirty="0" smtClean="0">
              <a:solidFill>
                <a:schemeClr val="tx1"/>
              </a:solidFill>
            </a:endParaRPr>
          </a:p>
        </p:txBody>
      </p:sp>
    </p:spTree>
    <p:extLst>
      <p:ext uri="{BB962C8B-B14F-4D97-AF65-F5344CB8AC3E}">
        <p14:creationId xmlns:p14="http://schemas.microsoft.com/office/powerpoint/2010/main" val="18558757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47</a:t>
            </a:fld>
            <a:endParaRPr lang="zh-CN" altLang="en-US"/>
          </a:p>
        </p:txBody>
      </p:sp>
      <p:pic>
        <p:nvPicPr>
          <p:cNvPr id="3" name="图片 2"/>
          <p:cNvPicPr>
            <a:picLocks noChangeAspect="1"/>
          </p:cNvPicPr>
          <p:nvPr/>
        </p:nvPicPr>
        <p:blipFill>
          <a:blip r:embed="rId2"/>
          <a:stretch>
            <a:fillRect/>
          </a:stretch>
        </p:blipFill>
        <p:spPr>
          <a:xfrm>
            <a:off x="4314660" y="1395014"/>
            <a:ext cx="4711276" cy="4320480"/>
          </a:xfrm>
          <a:prstGeom prst="rect">
            <a:avLst/>
          </a:prstGeom>
        </p:spPr>
      </p:pic>
      <p:pic>
        <p:nvPicPr>
          <p:cNvPr id="4" name="图片 3"/>
          <p:cNvPicPr>
            <a:picLocks noChangeAspect="1"/>
          </p:cNvPicPr>
          <p:nvPr/>
        </p:nvPicPr>
        <p:blipFill>
          <a:blip r:embed="rId3"/>
          <a:stretch>
            <a:fillRect/>
          </a:stretch>
        </p:blipFill>
        <p:spPr>
          <a:xfrm>
            <a:off x="467544" y="1652256"/>
            <a:ext cx="4004742" cy="3805995"/>
          </a:xfrm>
          <a:prstGeom prst="rect">
            <a:avLst/>
          </a:prstGeom>
        </p:spPr>
      </p:pic>
      <p:sp>
        <p:nvSpPr>
          <p:cNvPr id="5" name="文本框 4"/>
          <p:cNvSpPr txBox="1"/>
          <p:nvPr/>
        </p:nvSpPr>
        <p:spPr>
          <a:xfrm>
            <a:off x="6444208" y="5774540"/>
            <a:ext cx="3600400" cy="369332"/>
          </a:xfrm>
          <a:prstGeom prst="rect">
            <a:avLst/>
          </a:prstGeom>
          <a:noFill/>
        </p:spPr>
        <p:txBody>
          <a:bodyPr wrap="square" rtlCol="0">
            <a:spAutoFit/>
          </a:bodyPr>
          <a:lstStyle/>
          <a:p>
            <a:r>
              <a:rPr lang="en-US" altLang="zh-CN" dirty="0">
                <a:solidFill>
                  <a:srgbClr val="0000FF"/>
                </a:solidFill>
                <a:latin typeface="Bell MT" panose="02020503060305020303" pitchFamily="18" charset="0"/>
              </a:rPr>
              <a:t>DJI </a:t>
            </a:r>
            <a:r>
              <a:rPr lang="en-US" altLang="zh-CN" dirty="0" smtClean="0">
                <a:solidFill>
                  <a:srgbClr val="0000FF"/>
                </a:solidFill>
                <a:latin typeface="Bell MT" panose="02020503060305020303" pitchFamily="18" charset="0"/>
              </a:rPr>
              <a:t>Gagne,2013</a:t>
            </a:r>
            <a:endParaRPr lang="zh-CN" altLang="en-US" dirty="0">
              <a:solidFill>
                <a:srgbClr val="0000FF"/>
              </a:solidFill>
              <a:latin typeface="Bell MT" panose="02020503060305020303" pitchFamily="18" charset="0"/>
            </a:endParaRPr>
          </a:p>
        </p:txBody>
      </p:sp>
      <p:sp>
        <p:nvSpPr>
          <p:cNvPr id="6" name="标题 1"/>
          <p:cNvSpPr txBox="1"/>
          <p:nvPr/>
        </p:nvSpPr>
        <p:spPr>
          <a:xfrm>
            <a:off x="755576" y="44624"/>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kern="0" dirty="0" smtClean="0">
                <a:latin typeface="Arial Black" panose="020B0A04020102020204" pitchFamily="34" charset="0"/>
              </a:rPr>
              <a:t>2.4 </a:t>
            </a:r>
            <a:r>
              <a:rPr lang="zh-CN" altLang="en-US" kern="0" dirty="0" smtClean="0">
                <a:latin typeface="Arial Black" panose="020B0A04020102020204" pitchFamily="34" charset="0"/>
              </a:rPr>
              <a:t>机器学习</a:t>
            </a:r>
            <a:r>
              <a:rPr lang="zh-CN" altLang="en-US" kern="0" dirty="0">
                <a:latin typeface="Arial Black" panose="020B0A04020102020204" pitchFamily="34" charset="0"/>
              </a:rPr>
              <a:t>方法</a:t>
            </a:r>
            <a:r>
              <a:rPr lang="zh-CN" altLang="en-US" kern="0" dirty="0" smtClean="0">
                <a:latin typeface="Arial Black" panose="020B0A04020102020204" pitchFamily="34" charset="0"/>
              </a:rPr>
              <a:t>在集合预报中应用现状</a:t>
            </a:r>
            <a:endParaRPr lang="zh-CN" altLang="en-US" kern="0" dirty="0">
              <a:latin typeface="Arial Black" panose="020B0A04020102020204" pitchFamily="34" charset="0"/>
            </a:endParaRPr>
          </a:p>
          <a:p>
            <a:endParaRPr lang="zh-CN" altLang="en-US" kern="0" dirty="0"/>
          </a:p>
        </p:txBody>
      </p:sp>
      <p:sp>
        <p:nvSpPr>
          <p:cNvPr id="7" name="文本框 6"/>
          <p:cNvSpPr txBox="1"/>
          <p:nvPr/>
        </p:nvSpPr>
        <p:spPr>
          <a:xfrm>
            <a:off x="395536" y="978885"/>
            <a:ext cx="8568952" cy="400110"/>
          </a:xfrm>
          <a:prstGeom prst="rect">
            <a:avLst/>
          </a:prstGeom>
          <a:noFill/>
        </p:spPr>
        <p:txBody>
          <a:bodyPr wrap="square" rtlCol="0">
            <a:spAutoFit/>
          </a:bodyPr>
          <a:lstStyle/>
          <a:p>
            <a:pPr algn="ct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利用机器学习分类方法修正降雨量级的分类</a:t>
            </a:r>
          </a:p>
        </p:txBody>
      </p:sp>
    </p:spTree>
    <p:extLst>
      <p:ext uri="{BB962C8B-B14F-4D97-AF65-F5344CB8AC3E}">
        <p14:creationId xmlns:p14="http://schemas.microsoft.com/office/powerpoint/2010/main" val="40040317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48</a:t>
            </a:fld>
            <a:endParaRPr lang="zh-CN" altLang="en-US"/>
          </a:p>
        </p:txBody>
      </p:sp>
      <p:sp>
        <p:nvSpPr>
          <p:cNvPr id="5" name="矩形 4"/>
          <p:cNvSpPr/>
          <p:nvPr/>
        </p:nvSpPr>
        <p:spPr>
          <a:xfrm>
            <a:off x="7698200" y="2524599"/>
            <a:ext cx="126628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太阳能</a:t>
            </a:r>
            <a:endParaRPr lang="zh-CN" altLang="en-US" b="1" dirty="0"/>
          </a:p>
        </p:txBody>
      </p:sp>
      <p:sp>
        <p:nvSpPr>
          <p:cNvPr id="8" name="矩形 7"/>
          <p:cNvSpPr/>
          <p:nvPr/>
        </p:nvSpPr>
        <p:spPr>
          <a:xfrm>
            <a:off x="344943" y="2207563"/>
            <a:ext cx="2304256" cy="21430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TCC</a:t>
            </a:r>
          </a:p>
          <a:p>
            <a:pPr algn="ctr"/>
            <a:r>
              <a:rPr lang="en-US" altLang="zh-CN" b="1" dirty="0" smtClean="0"/>
              <a:t>TSR</a:t>
            </a:r>
          </a:p>
          <a:p>
            <a:pPr algn="ctr"/>
            <a:r>
              <a:rPr lang="en-US" altLang="zh-CN" b="1" dirty="0" smtClean="0"/>
              <a:t>10U</a:t>
            </a:r>
          </a:p>
          <a:p>
            <a:pPr algn="ctr"/>
            <a:r>
              <a:rPr lang="en-US" altLang="zh-CN" b="1" dirty="0" smtClean="0"/>
              <a:t>10V</a:t>
            </a:r>
          </a:p>
          <a:p>
            <a:pPr algn="ctr"/>
            <a:r>
              <a:rPr lang="en-US" altLang="zh-CN" b="1" dirty="0" smtClean="0"/>
              <a:t>2T</a:t>
            </a:r>
          </a:p>
          <a:p>
            <a:pPr algn="ctr"/>
            <a:r>
              <a:rPr lang="en-US" altLang="zh-CN" b="1" dirty="0" smtClean="0"/>
              <a:t>….</a:t>
            </a:r>
            <a:endParaRPr lang="zh-CN" altLang="en-US" b="1" dirty="0"/>
          </a:p>
        </p:txBody>
      </p:sp>
      <p:sp>
        <p:nvSpPr>
          <p:cNvPr id="4" name="矩形 3"/>
          <p:cNvSpPr/>
          <p:nvPr/>
        </p:nvSpPr>
        <p:spPr>
          <a:xfrm>
            <a:off x="2843808" y="1894129"/>
            <a:ext cx="4681198" cy="30689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smtClean="0"/>
          </a:p>
          <a:p>
            <a:pPr algn="ctr"/>
            <a:r>
              <a:rPr lang="en-US" altLang="zh-CN" sz="2400" b="1" dirty="0" smtClean="0"/>
              <a:t>Decision </a:t>
            </a:r>
            <a:r>
              <a:rPr lang="en-US" altLang="zh-CN" sz="2400" b="1" dirty="0"/>
              <a:t>tree </a:t>
            </a:r>
            <a:r>
              <a:rPr lang="en-US" altLang="zh-CN" sz="2400" b="1" dirty="0" err="1" smtClean="0"/>
              <a:t>regressor</a:t>
            </a:r>
            <a:endParaRPr lang="en-US" altLang="zh-CN" sz="2400" b="1" dirty="0" smtClean="0"/>
          </a:p>
          <a:p>
            <a:pPr algn="ctr"/>
            <a:r>
              <a:rPr lang="en-US" altLang="zh-CN" sz="2400" b="1" dirty="0" smtClean="0"/>
              <a:t>Gradient boosting</a:t>
            </a:r>
          </a:p>
          <a:p>
            <a:pPr algn="ctr"/>
            <a:r>
              <a:rPr lang="en-US" altLang="zh-CN" sz="2400" b="1" dirty="0"/>
              <a:t>KNN </a:t>
            </a:r>
            <a:r>
              <a:rPr lang="en-US" altLang="zh-CN" sz="2400" b="1" dirty="0" err="1" smtClean="0"/>
              <a:t>regressor</a:t>
            </a:r>
            <a:endParaRPr lang="en-US" altLang="zh-CN" sz="2400" b="1" dirty="0" smtClean="0"/>
          </a:p>
          <a:p>
            <a:pPr algn="ctr"/>
            <a:r>
              <a:rPr lang="en-US" altLang="zh-CN" sz="2400" b="1" dirty="0"/>
              <a:t>Lasso </a:t>
            </a:r>
            <a:r>
              <a:rPr lang="en-US" altLang="zh-CN" sz="2400" b="1" dirty="0" smtClean="0"/>
              <a:t>regression</a:t>
            </a:r>
          </a:p>
          <a:p>
            <a:pPr algn="ctr"/>
            <a:r>
              <a:rPr lang="en-US" altLang="zh-CN" sz="2400" b="1" dirty="0"/>
              <a:t>Random forest </a:t>
            </a:r>
            <a:r>
              <a:rPr lang="en-US" altLang="zh-CN" sz="2400" b="1" dirty="0" err="1" smtClean="0"/>
              <a:t>regressor</a:t>
            </a:r>
            <a:endParaRPr lang="en-US" altLang="zh-CN" sz="2400" b="1" dirty="0" smtClean="0"/>
          </a:p>
          <a:p>
            <a:pPr algn="ctr"/>
            <a:r>
              <a:rPr lang="en-US" altLang="zh-CN" sz="2400" b="1" dirty="0"/>
              <a:t>Ridge regression</a:t>
            </a:r>
            <a:endParaRPr lang="zh-CN" altLang="en-US" sz="2400" b="1" dirty="0"/>
          </a:p>
        </p:txBody>
      </p:sp>
      <p:sp>
        <p:nvSpPr>
          <p:cNvPr id="9" name="矩形 8"/>
          <p:cNvSpPr/>
          <p:nvPr/>
        </p:nvSpPr>
        <p:spPr>
          <a:xfrm>
            <a:off x="467544" y="2308575"/>
            <a:ext cx="2070484" cy="383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预测因子（特征）</a:t>
            </a:r>
            <a:endParaRPr lang="zh-CN" altLang="en-US" b="1" dirty="0">
              <a:solidFill>
                <a:schemeClr val="tx1"/>
              </a:solidFill>
            </a:endParaRPr>
          </a:p>
        </p:txBody>
      </p:sp>
      <p:sp>
        <p:nvSpPr>
          <p:cNvPr id="10" name="矩形 9"/>
          <p:cNvSpPr/>
          <p:nvPr/>
        </p:nvSpPr>
        <p:spPr>
          <a:xfrm>
            <a:off x="3011519" y="2011667"/>
            <a:ext cx="4345775" cy="322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回归方法</a:t>
            </a:r>
            <a:endParaRPr lang="zh-CN" altLang="en-US" b="1" dirty="0">
              <a:solidFill>
                <a:schemeClr val="tx1"/>
              </a:solidFill>
            </a:endParaRPr>
          </a:p>
        </p:txBody>
      </p:sp>
      <p:sp>
        <p:nvSpPr>
          <p:cNvPr id="12" name="右箭头 11"/>
          <p:cNvSpPr/>
          <p:nvPr/>
        </p:nvSpPr>
        <p:spPr>
          <a:xfrm>
            <a:off x="2386464" y="2944117"/>
            <a:ext cx="648072" cy="511115"/>
          </a:xfrm>
          <a:prstGeom prst="rightArrow">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43600" y="5023333"/>
            <a:ext cx="3600400" cy="369332"/>
          </a:xfrm>
          <a:prstGeom prst="rect">
            <a:avLst/>
          </a:prstGeom>
          <a:noFill/>
        </p:spPr>
        <p:txBody>
          <a:bodyPr wrap="square" rtlCol="0">
            <a:spAutoFit/>
          </a:bodyPr>
          <a:lstStyle/>
          <a:p>
            <a:r>
              <a:rPr lang="en-US" altLang="zh-CN" dirty="0" err="1">
                <a:solidFill>
                  <a:srgbClr val="0000FF"/>
                </a:solidFill>
                <a:latin typeface="Bell MT" panose="02020503060305020303" pitchFamily="18" charset="0"/>
              </a:rPr>
              <a:t>Azhar</a:t>
            </a:r>
            <a:r>
              <a:rPr lang="en-US" altLang="zh-CN" dirty="0">
                <a:solidFill>
                  <a:srgbClr val="0000FF"/>
                </a:solidFill>
                <a:latin typeface="Bell MT" panose="02020503060305020303" pitchFamily="18" charset="0"/>
              </a:rPr>
              <a:t> Ahmed Mohammed,2016</a:t>
            </a:r>
            <a:endParaRPr lang="zh-CN" altLang="en-US" dirty="0">
              <a:solidFill>
                <a:srgbClr val="0000FF"/>
              </a:solidFill>
              <a:latin typeface="Bell MT" panose="02020503060305020303" pitchFamily="18" charset="0"/>
            </a:endParaRPr>
          </a:p>
        </p:txBody>
      </p:sp>
      <p:sp>
        <p:nvSpPr>
          <p:cNvPr id="16" name="标题 1"/>
          <p:cNvSpPr txBox="1"/>
          <p:nvPr/>
        </p:nvSpPr>
        <p:spPr>
          <a:xfrm>
            <a:off x="719572" y="93130"/>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kern="0" dirty="0" smtClean="0">
                <a:latin typeface="Arial Black" panose="020B0A04020102020204" pitchFamily="34" charset="0"/>
              </a:rPr>
              <a:t>2.4 </a:t>
            </a:r>
            <a:r>
              <a:rPr lang="zh-CN" altLang="en-US" kern="0" dirty="0" smtClean="0">
                <a:latin typeface="Arial Black" panose="020B0A04020102020204" pitchFamily="34" charset="0"/>
              </a:rPr>
              <a:t>机器学习</a:t>
            </a:r>
            <a:r>
              <a:rPr lang="zh-CN" altLang="en-US" kern="0" dirty="0">
                <a:latin typeface="Arial Black" panose="020B0A04020102020204" pitchFamily="34" charset="0"/>
              </a:rPr>
              <a:t>方法</a:t>
            </a:r>
            <a:r>
              <a:rPr lang="zh-CN" altLang="en-US" kern="0" dirty="0" smtClean="0">
                <a:latin typeface="Arial Black" panose="020B0A04020102020204" pitchFamily="34" charset="0"/>
              </a:rPr>
              <a:t>在集合预报中应用现状</a:t>
            </a:r>
            <a:endParaRPr lang="zh-CN" altLang="en-US" kern="0" dirty="0">
              <a:latin typeface="Arial Black" panose="020B0A04020102020204" pitchFamily="34" charset="0"/>
            </a:endParaRPr>
          </a:p>
          <a:p>
            <a:endParaRPr lang="zh-CN" altLang="en-US" kern="0" dirty="0"/>
          </a:p>
        </p:txBody>
      </p:sp>
      <p:sp>
        <p:nvSpPr>
          <p:cNvPr id="15" name="文本框 14"/>
          <p:cNvSpPr txBox="1"/>
          <p:nvPr/>
        </p:nvSpPr>
        <p:spPr>
          <a:xfrm>
            <a:off x="395536" y="1122967"/>
            <a:ext cx="8568952" cy="400110"/>
          </a:xfrm>
          <a:prstGeom prst="rect">
            <a:avLst/>
          </a:prstGeom>
          <a:noFill/>
        </p:spPr>
        <p:txBody>
          <a:bodyPr wrap="square" rtlCol="0">
            <a:spAutoFit/>
          </a:bodyPr>
          <a:lstStyle/>
          <a:p>
            <a:pPr algn="ct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利用</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机器学习回归的方法预测太阳能发电量</a:t>
            </a:r>
            <a:endParaRPr lang="zh-CN" altLang="en-US"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8" name="右箭头 17"/>
          <p:cNvSpPr/>
          <p:nvPr/>
        </p:nvSpPr>
        <p:spPr>
          <a:xfrm>
            <a:off x="7260403" y="2876373"/>
            <a:ext cx="648072" cy="511115"/>
          </a:xfrm>
          <a:prstGeom prst="rightArrow">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62151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49</a:t>
            </a:fld>
            <a:endParaRPr lang="zh-CN" altLang="en-US"/>
          </a:p>
        </p:txBody>
      </p:sp>
      <p:sp>
        <p:nvSpPr>
          <p:cNvPr id="7" name="内容占位符 2"/>
          <p:cNvSpPr txBox="1">
            <a:spLocks/>
          </p:cNvSpPr>
          <p:nvPr/>
        </p:nvSpPr>
        <p:spPr>
          <a:xfrm>
            <a:off x="323528" y="1124744"/>
            <a:ext cx="6480720"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2"/>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3"/>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4"/>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5"/>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5"/>
              </a:buBlip>
              <a:defRPr sz="1600">
                <a:solidFill>
                  <a:schemeClr val="tx1"/>
                </a:solidFill>
                <a:latin typeface="+mn-lt"/>
                <a:ea typeface="+mn-ea"/>
              </a:defRPr>
            </a:lvl9pPr>
          </a:lstStyle>
          <a:p>
            <a:r>
              <a:rPr lang="zh-CN" altLang="en-US" dirty="0"/>
              <a:t>算术平均集成预报</a:t>
            </a:r>
            <a:r>
              <a:rPr lang="zh-CN" altLang="en-US" dirty="0" smtClean="0"/>
              <a:t>法</a:t>
            </a:r>
            <a:endParaRPr lang="en-US" altLang="zh-CN" dirty="0" smtClean="0"/>
          </a:p>
          <a:p>
            <a:pPr lvl="1"/>
            <a:r>
              <a:rPr lang="zh-CN" altLang="en-US" sz="2000" dirty="0">
                <a:latin typeface="Arial" panose="020B0604020202020204" pitchFamily="34" charset="0"/>
              </a:rPr>
              <a:t>对每一个集合成员取相同的权重系数，作为集成后模式的集合</a:t>
            </a:r>
            <a:r>
              <a:rPr lang="zh-CN" altLang="en-US" sz="2000" dirty="0" smtClean="0">
                <a:latin typeface="Arial" panose="020B0604020202020204" pitchFamily="34" charset="0"/>
              </a:rPr>
              <a:t>平均</a:t>
            </a:r>
            <a:endParaRPr lang="en-US" altLang="zh-CN" sz="2000" dirty="0">
              <a:latin typeface="Arial" panose="020B0604020202020204" pitchFamily="34" charset="0"/>
            </a:endParaRPr>
          </a:p>
          <a:p>
            <a:r>
              <a:rPr lang="zh-CN" altLang="en-US" dirty="0"/>
              <a:t>基于预测评分标准的权重集成预报法</a:t>
            </a:r>
            <a:endParaRPr lang="en-US" altLang="zh-CN" dirty="0"/>
          </a:p>
          <a:p>
            <a:pPr lvl="1"/>
            <a:r>
              <a:rPr lang="zh-CN" altLang="en-US" sz="2000" dirty="0">
                <a:latin typeface="Arial" panose="020B0604020202020204" pitchFamily="34" charset="0"/>
              </a:rPr>
              <a:t>用预测评分方法的结果评估每个集合成员的预测准确率，评分高，预测准确的成员在集成时的权重系数</a:t>
            </a:r>
            <a:r>
              <a:rPr lang="zh-CN" altLang="en-US" sz="2000" dirty="0" smtClean="0">
                <a:latin typeface="Arial" panose="020B0604020202020204" pitchFamily="34" charset="0"/>
              </a:rPr>
              <a:t>高</a:t>
            </a:r>
            <a:r>
              <a:rPr lang="en-US" altLang="zh-CN" sz="2000" dirty="0" smtClean="0">
                <a:latin typeface="Arial" panose="020B0604020202020204" pitchFamily="34" charset="0"/>
              </a:rPr>
              <a:t>[</a:t>
            </a:r>
            <a:r>
              <a:rPr lang="en-US" altLang="zh-CN" sz="2000" dirty="0" err="1" smtClean="0">
                <a:solidFill>
                  <a:srgbClr val="0000FF"/>
                </a:solidFill>
                <a:latin typeface="Bell MT" panose="02020503060305020303" pitchFamily="18" charset="0"/>
              </a:rPr>
              <a:t>Jingyue</a:t>
            </a:r>
            <a:r>
              <a:rPr lang="en-US" altLang="zh-CN" sz="2000" dirty="0" smtClean="0">
                <a:solidFill>
                  <a:srgbClr val="0000FF"/>
                </a:solidFill>
                <a:latin typeface="Bell MT" panose="02020503060305020303" pitchFamily="18" charset="0"/>
              </a:rPr>
              <a:t> Ding,2013</a:t>
            </a:r>
            <a:r>
              <a:rPr lang="en-US" altLang="zh-CN" sz="2000" dirty="0" smtClean="0">
                <a:latin typeface="Arial" panose="020B0604020202020204" pitchFamily="34" charset="0"/>
              </a:rPr>
              <a:t>]</a:t>
            </a:r>
            <a:endParaRPr lang="en-US" altLang="zh-CN" sz="2000" dirty="0">
              <a:latin typeface="Arial" panose="020B0604020202020204" pitchFamily="34" charset="0"/>
            </a:endParaRPr>
          </a:p>
          <a:p>
            <a:r>
              <a:rPr lang="zh-CN" altLang="en-US" dirty="0" smtClean="0"/>
              <a:t>多元回归集成预报法</a:t>
            </a:r>
            <a:endParaRPr lang="en-US" altLang="zh-CN" dirty="0" smtClean="0"/>
          </a:p>
          <a:p>
            <a:pPr lvl="1"/>
            <a:r>
              <a:rPr lang="zh-CN" altLang="en-US" sz="2000" dirty="0" smtClean="0">
                <a:latin typeface="Arial" panose="020B0604020202020204" pitchFamily="34" charset="0"/>
              </a:rPr>
              <a:t>多元回归集成法是以各种预测方法对确定对象的预报产品作为回归集成的因子，以对应预报对象的实际观测值作为集成变量</a:t>
            </a:r>
            <a:endParaRPr lang="en-US" altLang="zh-CN" sz="2000" dirty="0" smtClean="0">
              <a:latin typeface="Arial" panose="020B0604020202020204" pitchFamily="34" charset="0"/>
            </a:endParaRPr>
          </a:p>
        </p:txBody>
      </p:sp>
      <mc:AlternateContent xmlns:mc="http://schemas.openxmlformats.org/markup-compatibility/2006" xmlns:a14="http://schemas.microsoft.com/office/drawing/2010/main">
        <mc:Choice Requires="a14">
          <p:sp>
            <p:nvSpPr>
              <p:cNvPr id="9" name="矩形 8"/>
              <p:cNvSpPr/>
              <p:nvPr/>
            </p:nvSpPr>
            <p:spPr>
              <a:xfrm>
                <a:off x="6841410" y="4719886"/>
                <a:ext cx="200568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ε</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841410" y="4719886"/>
                <a:ext cx="2005689" cy="461665"/>
              </a:xfrm>
              <a:prstGeom prst="rect">
                <a:avLst/>
              </a:prstGeom>
              <a:blipFill>
                <a:blip r:embed="rId6"/>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116011" y="1387706"/>
                <a:ext cx="1456489" cy="808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116011" y="1387706"/>
                <a:ext cx="1456489" cy="8080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413450" y="3301355"/>
                <a:ext cx="11433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𝐵𝑆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413450" y="3301355"/>
                <a:ext cx="1143326" cy="276999"/>
              </a:xfrm>
              <a:prstGeom prst="rect">
                <a:avLst/>
              </a:prstGeom>
              <a:blipFill>
                <a:blip r:embed="rId8"/>
                <a:stretch>
                  <a:fillRect l="-3723" t="-2222" r="-4255"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007299" y="2452936"/>
                <a:ext cx="2158924"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𝐵𝑆</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𝑖</m:t>
                                  </m:r>
                                </m:sub>
                              </m:sSub>
                            </m:e>
                          </m:d>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 </m:t>
                          </m:r>
                        </m:e>
                      </m:nary>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007299" y="2452936"/>
                <a:ext cx="2158924" cy="778931"/>
              </a:xfrm>
              <a:prstGeom prst="rect">
                <a:avLst/>
              </a:prstGeom>
              <a:blipFill>
                <a:blip r:embed="rId9"/>
                <a:stretch>
                  <a:fillRect/>
                </a:stretch>
              </a:blipFill>
            </p:spPr>
            <p:txBody>
              <a:bodyPr/>
              <a:lstStyle/>
              <a:p>
                <a:r>
                  <a:rPr lang="zh-CN" altLang="en-US">
                    <a:noFill/>
                  </a:rPr>
                  <a:t> </a:t>
                </a:r>
              </a:p>
            </p:txBody>
          </p:sp>
        </mc:Fallback>
      </mc:AlternateContent>
      <p:sp>
        <p:nvSpPr>
          <p:cNvPr id="12" name="矩形 11"/>
          <p:cNvSpPr/>
          <p:nvPr/>
        </p:nvSpPr>
        <p:spPr>
          <a:xfrm>
            <a:off x="-6881" y="1687368"/>
            <a:ext cx="9166222" cy="72287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rPr>
              <a:t>问题：不能保留集合成员的特性</a:t>
            </a:r>
            <a:endParaRPr lang="zh-CN" altLang="en-US" sz="2400" dirty="0">
              <a:solidFill>
                <a:srgbClr val="FF0000"/>
              </a:solidFill>
            </a:endParaRPr>
          </a:p>
        </p:txBody>
      </p:sp>
      <p:sp>
        <p:nvSpPr>
          <p:cNvPr id="17" name="矩形 16"/>
          <p:cNvSpPr/>
          <p:nvPr/>
        </p:nvSpPr>
        <p:spPr>
          <a:xfrm>
            <a:off x="-6881" y="2972862"/>
            <a:ext cx="9144000" cy="680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rPr>
              <a:t>问题：评分中未考虑预测与观测的相关性指标</a:t>
            </a:r>
            <a:endParaRPr lang="zh-CN" altLang="en-US" sz="2400" dirty="0">
              <a:solidFill>
                <a:srgbClr val="FF0000"/>
              </a:solidFill>
            </a:endParaRPr>
          </a:p>
        </p:txBody>
      </p:sp>
      <p:sp>
        <p:nvSpPr>
          <p:cNvPr id="18" name="矩形 17"/>
          <p:cNvSpPr/>
          <p:nvPr/>
        </p:nvSpPr>
        <p:spPr>
          <a:xfrm>
            <a:off x="15341" y="4632859"/>
            <a:ext cx="9144000" cy="8223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rPr>
              <a:t>思考：期待寻找各子集之间复杂的相互关联</a:t>
            </a:r>
            <a:endParaRPr lang="zh-CN" altLang="en-US" sz="2400" dirty="0">
              <a:solidFill>
                <a:srgbClr val="FF0000"/>
              </a:solidFill>
            </a:endParaRPr>
          </a:p>
        </p:txBody>
      </p:sp>
      <p:sp>
        <p:nvSpPr>
          <p:cNvPr id="16" name="标题 1"/>
          <p:cNvSpPr txBox="1"/>
          <p:nvPr/>
        </p:nvSpPr>
        <p:spPr>
          <a:xfrm>
            <a:off x="356956" y="60801"/>
            <a:ext cx="892899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b="1" kern="0" dirty="0">
                <a:latin typeface="Arial" panose="020B0604020202020204" pitchFamily="34" charset="0"/>
                <a:cs typeface="Arial" panose="020B0604020202020204" pitchFamily="34" charset="0"/>
              </a:rPr>
              <a:t>2.3 </a:t>
            </a:r>
            <a:r>
              <a:rPr lang="zh-CN" altLang="en-US" dirty="0" smtClean="0"/>
              <a:t>集合</a:t>
            </a:r>
            <a:r>
              <a:rPr lang="zh-CN" altLang="en-US" dirty="0"/>
              <a:t>集成</a:t>
            </a:r>
            <a:r>
              <a:rPr lang="zh-CN" altLang="en-US" dirty="0" smtClean="0"/>
              <a:t>技术研究现状</a:t>
            </a:r>
            <a:endParaRPr lang="en-US" altLang="zh-CN" dirty="0"/>
          </a:p>
        </p:txBody>
      </p:sp>
    </p:spTree>
    <p:extLst>
      <p:ext uri="{BB962C8B-B14F-4D97-AF65-F5344CB8AC3E}">
        <p14:creationId xmlns:p14="http://schemas.microsoft.com/office/powerpoint/2010/main" val="3418676290"/>
      </p:ext>
    </p:extLst>
  </p:cSld>
  <p:clrMapOvr>
    <a:masterClrMapping/>
  </p:clrMapOvr>
  <mc:AlternateContent xmlns:mc="http://schemas.openxmlformats.org/markup-compatibility/2006" xmlns:p14="http://schemas.microsoft.com/office/powerpoint/2010/main">
    <mc:Choice Requires="p14">
      <p:transition spd="slow" p14:dur="2000" advTm="150040"/>
    </mc:Choice>
    <mc:Fallback xmlns="">
      <p:transition spd="slow" advTm="1500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2"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251521" y="908720"/>
            <a:ext cx="8784975" cy="3096344"/>
          </a:xfrm>
        </p:spPr>
        <p:txBody>
          <a:bodyPr/>
          <a:lstStyle/>
          <a:p>
            <a:r>
              <a:rPr lang="zh-CN" altLang="en-US" sz="2200" dirty="0" smtClean="0"/>
              <a:t>数值物理模型</a:t>
            </a:r>
            <a:endParaRPr lang="en-US" altLang="zh-CN" sz="2200" dirty="0" smtClean="0"/>
          </a:p>
          <a:p>
            <a:r>
              <a:rPr lang="zh-CN" altLang="en-US" sz="2200" dirty="0"/>
              <a:t>强非线性、强非光滑、多峰</a:t>
            </a:r>
            <a:endParaRPr lang="en-US" altLang="zh-CN" sz="2200" dirty="0"/>
          </a:p>
          <a:p>
            <a:r>
              <a:rPr lang="zh-CN" altLang="en-US" sz="2200" dirty="0"/>
              <a:t>运行一次需要极高的时间计算</a:t>
            </a:r>
            <a:r>
              <a:rPr lang="zh-CN" altLang="en-US" sz="2200" dirty="0" smtClean="0"/>
              <a:t>成本</a:t>
            </a:r>
            <a:endParaRPr lang="en-US" altLang="zh-CN" sz="2200" dirty="0" smtClean="0"/>
          </a:p>
          <a:p>
            <a:r>
              <a:rPr lang="zh-CN" altLang="en-US" sz="2000" dirty="0"/>
              <a:t>物理参数</a:t>
            </a:r>
            <a:r>
              <a:rPr lang="zh-CN" altLang="en-US" sz="2000" dirty="0" smtClean="0"/>
              <a:t>化方案是地球系统模式的基础组件</a:t>
            </a:r>
            <a:endParaRPr lang="en-US" altLang="zh-CN" sz="2000" dirty="0" smtClean="0"/>
          </a:p>
          <a:p>
            <a:pPr lvl="1"/>
            <a:r>
              <a:rPr lang="zh-CN" altLang="en-US" sz="1800" dirty="0" smtClean="0"/>
              <a:t>如雨水降落后的蒸发率；低云湿度和高云湿度等</a:t>
            </a:r>
            <a:endParaRPr lang="en-US" altLang="zh-CN" sz="1800" dirty="0" smtClean="0"/>
          </a:p>
        </p:txBody>
      </p:sp>
      <p:sp>
        <p:nvSpPr>
          <p:cNvPr id="3" name="幻灯片编号占位符 2"/>
          <p:cNvSpPr>
            <a:spLocks noGrp="1"/>
          </p:cNvSpPr>
          <p:nvPr>
            <p:ph type="sldNum" sz="quarter" idx="11"/>
          </p:nvPr>
        </p:nvSpPr>
        <p:spPr/>
        <p:txBody>
          <a:bodyPr/>
          <a:lstStyle/>
          <a:p>
            <a:fld id="{0C913308-F349-4B6D-A68A-DD1791B4A57B}" type="slidenum">
              <a:rPr lang="zh-CN" altLang="en-US" smtClean="0"/>
              <a:t>5</a:t>
            </a:fld>
            <a:endParaRPr lang="zh-CN" altLang="en-US"/>
          </a:p>
        </p:txBody>
      </p:sp>
      <p:sp>
        <p:nvSpPr>
          <p:cNvPr id="14"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1.1 </a:t>
            </a:r>
            <a:r>
              <a:rPr lang="zh-CN" altLang="en-US" kern="0" dirty="0" smtClean="0">
                <a:latin typeface="Arial" panose="020B0604020202020204" pitchFamily="34" charset="0"/>
                <a:cs typeface="Arial" panose="020B0604020202020204" pitchFamily="34" charset="0"/>
              </a:rPr>
              <a:t>气候</a:t>
            </a:r>
            <a:r>
              <a:rPr lang="zh-CN" altLang="en-US" kern="0" dirty="0">
                <a:latin typeface="Arial" panose="020B0604020202020204" pitchFamily="34" charset="0"/>
                <a:cs typeface="Arial" panose="020B0604020202020204" pitchFamily="34" charset="0"/>
              </a:rPr>
              <a:t>预测</a:t>
            </a:r>
            <a:r>
              <a:rPr lang="zh-CN" altLang="en-US" kern="0" dirty="0" smtClean="0">
                <a:latin typeface="Arial" panose="020B0604020202020204" pitchFamily="34" charset="0"/>
                <a:cs typeface="Arial" panose="020B0604020202020204" pitchFamily="34" charset="0"/>
              </a:rPr>
              <a:t>与</a:t>
            </a:r>
            <a:r>
              <a:rPr lang="zh-CN" altLang="en-US" kern="0" dirty="0">
                <a:latin typeface="Arial" panose="020B0604020202020204" pitchFamily="34" charset="0"/>
                <a:cs typeface="Arial" panose="020B0604020202020204" pitchFamily="34" charset="0"/>
              </a:rPr>
              <a:t>地球系统模式</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1" y="3065796"/>
            <a:ext cx="7163140" cy="3243523"/>
          </a:xfrm>
          <a:prstGeom prst="rect">
            <a:avLst/>
          </a:prstGeom>
        </p:spPr>
      </p:pic>
      <p:grpSp>
        <p:nvGrpSpPr>
          <p:cNvPr id="2" name="组合 1"/>
          <p:cNvGrpSpPr/>
          <p:nvPr/>
        </p:nvGrpSpPr>
        <p:grpSpPr>
          <a:xfrm>
            <a:off x="6804248" y="2361339"/>
            <a:ext cx="1941557" cy="1236277"/>
            <a:chOff x="6804248" y="2361339"/>
            <a:chExt cx="1941557" cy="1236277"/>
          </a:xfrm>
        </p:grpSpPr>
        <p:sp>
          <p:nvSpPr>
            <p:cNvPr id="4" name="矩形 3"/>
            <p:cNvSpPr/>
            <p:nvPr/>
          </p:nvSpPr>
          <p:spPr>
            <a:xfrm>
              <a:off x="7932747" y="2361339"/>
              <a:ext cx="532078" cy="519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804248" y="2411351"/>
              <a:ext cx="1941557" cy="1186265"/>
              <a:chOff x="526038" y="1796183"/>
              <a:chExt cx="1941557" cy="1186265"/>
            </a:xfrm>
          </p:grpSpPr>
          <p:graphicFrame>
            <p:nvGraphicFramePr>
              <p:cNvPr id="8" name="对象 7"/>
              <p:cNvGraphicFramePr>
                <a:graphicFrameLocks noChangeAspect="1"/>
              </p:cNvGraphicFramePr>
              <p:nvPr/>
            </p:nvGraphicFramePr>
            <p:xfrm>
              <a:off x="554914" y="1796183"/>
              <a:ext cx="1592108" cy="514118"/>
            </p:xfrm>
            <a:graphic>
              <a:graphicData uri="http://schemas.openxmlformats.org/presentationml/2006/ole">
                <mc:AlternateContent xmlns:mc="http://schemas.openxmlformats.org/markup-compatibility/2006">
                  <mc:Choice xmlns:v="urn:schemas-microsoft-com:vml" Requires="v">
                    <p:oleObj spid="_x0000_s13796" name="Equation" r:id="rId5" imgW="29260800" imgH="9448800" progId="Equation.DSMT4">
                      <p:embed/>
                    </p:oleObj>
                  </mc:Choice>
                  <mc:Fallback>
                    <p:oleObj name="Equation" r:id="rId5" imgW="29260800" imgH="9448800" progId="Equation.DSMT4">
                      <p:embed/>
                      <p:pic>
                        <p:nvPicPr>
                          <p:cNvPr id="0" name="对象 32"/>
                          <p:cNvPicPr/>
                          <p:nvPr/>
                        </p:nvPicPr>
                        <p:blipFill>
                          <a:blip r:embed="rId6"/>
                          <a:stretch>
                            <a:fillRect/>
                          </a:stretch>
                        </p:blipFill>
                        <p:spPr>
                          <a:xfrm>
                            <a:off x="554914" y="1796183"/>
                            <a:ext cx="1592108" cy="514118"/>
                          </a:xfrm>
                          <a:prstGeom prst="rect">
                            <a:avLst/>
                          </a:prstGeom>
                        </p:spPr>
                      </p:pic>
                    </p:oleObj>
                  </mc:Fallback>
                </mc:AlternateContent>
              </a:graphicData>
            </a:graphic>
          </p:graphicFrame>
          <p:sp>
            <p:nvSpPr>
              <p:cNvPr id="9" name="矩形 8"/>
              <p:cNvSpPr/>
              <p:nvPr/>
            </p:nvSpPr>
            <p:spPr>
              <a:xfrm>
                <a:off x="526038" y="2397673"/>
                <a:ext cx="1941557" cy="584775"/>
              </a:xfrm>
              <a:prstGeom prst="rect">
                <a:avLst/>
              </a:prstGeom>
            </p:spPr>
            <p:txBody>
              <a:bodyPr wrap="none">
                <a:spAutoFit/>
              </a:bodyPr>
              <a:lstStyle/>
              <a:p>
                <a:r>
                  <a:rPr lang="en-US" altLang="zh-CN" sz="1600" dirty="0"/>
                  <a:t>D</a:t>
                </a:r>
                <a:r>
                  <a:rPr lang="zh-CN" altLang="en-US" sz="1600" dirty="0"/>
                  <a:t>：动力框架</a:t>
                </a:r>
                <a:r>
                  <a:rPr lang="en-US" altLang="zh-CN" sz="1600" dirty="0"/>
                  <a:t>. </a:t>
                </a:r>
                <a:r>
                  <a:rPr lang="zh-CN" altLang="en-US" sz="1600" dirty="0"/>
                  <a:t> </a:t>
                </a:r>
              </a:p>
              <a:p>
                <a:r>
                  <a:rPr lang="en-US" altLang="zh-CN" sz="1600" dirty="0"/>
                  <a:t>P</a:t>
                </a:r>
                <a:r>
                  <a:rPr lang="zh-CN" altLang="en-US" sz="1600" dirty="0"/>
                  <a:t>：物理参数化方案</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31954"/>
    </mc:Choice>
    <mc:Fallback xmlns="">
      <p:transition spd="slow" advTm="31954"/>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30753" y="980728"/>
            <a:ext cx="9217024"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dirty="0" smtClean="0"/>
              <a:t>研究目标</a:t>
            </a:r>
            <a:endParaRPr lang="en-US" altLang="zh-CN" dirty="0" smtClean="0"/>
          </a:p>
          <a:p>
            <a:pPr lvl="1"/>
            <a:r>
              <a:rPr lang="zh-CN" altLang="en-US" sz="2000" dirty="0" smtClean="0">
                <a:latin typeface="Arial" panose="020B0604020202020204" pitchFamily="34" charset="0"/>
              </a:rPr>
              <a:t>利用混合集合系统中的数据信息，提高降雨的预测准确率</a:t>
            </a:r>
            <a:endParaRPr lang="en-US" altLang="zh-CN" sz="2000" dirty="0">
              <a:latin typeface="Arial" panose="020B0604020202020204" pitchFamily="34" charset="0"/>
            </a:endParaRPr>
          </a:p>
          <a:p>
            <a:r>
              <a:rPr lang="zh-CN" altLang="en-US" dirty="0" smtClean="0"/>
              <a:t>研究方法</a:t>
            </a:r>
            <a:endParaRPr lang="en-US" altLang="zh-CN" dirty="0" smtClean="0"/>
          </a:p>
          <a:p>
            <a:pPr lvl="1"/>
            <a:r>
              <a:rPr lang="zh-CN" altLang="en-US" sz="2000" dirty="0" smtClean="0">
                <a:latin typeface="Arial" panose="020B0604020202020204" pitchFamily="34" charset="0"/>
              </a:rPr>
              <a:t>利用机器学习中的分类方法，提高对有无降雨、降雨大小分级的预测能力。</a:t>
            </a:r>
            <a:endParaRPr lang="en-US" altLang="zh-CN" sz="2000" dirty="0" smtClean="0">
              <a:latin typeface="Arial" panose="020B0604020202020204" pitchFamily="34" charset="0"/>
            </a:endParaRPr>
          </a:p>
          <a:p>
            <a:pPr lvl="1"/>
            <a:r>
              <a:rPr lang="zh-CN" altLang="en-US" sz="2000" dirty="0" smtClean="0">
                <a:latin typeface="Arial" panose="020B0604020202020204" pitchFamily="34" charset="0"/>
              </a:rPr>
              <a:t>利用机器学习中的回归方法，对降雨量进行回归，提高降雨量的预测能力</a:t>
            </a:r>
            <a:endParaRPr lang="en-US" altLang="zh-CN" sz="2000" dirty="0">
              <a:latin typeface="Arial" panose="020B0604020202020204" pitchFamily="34" charset="0"/>
            </a:endParaRPr>
          </a:p>
          <a:p>
            <a:r>
              <a:rPr lang="zh-CN" altLang="en-US" dirty="0" smtClean="0"/>
              <a:t>研究难点</a:t>
            </a:r>
            <a:endParaRPr lang="en-US" altLang="zh-CN" dirty="0" smtClean="0"/>
          </a:p>
          <a:p>
            <a:pPr lvl="1"/>
            <a:r>
              <a:rPr lang="zh-CN" altLang="en-US" sz="2000" dirty="0" smtClean="0">
                <a:latin typeface="Arial" panose="020B0604020202020204" pitchFamily="34" charset="0"/>
              </a:rPr>
              <a:t>分类回归方法的实现与评估</a:t>
            </a:r>
            <a:endParaRPr lang="en-US" altLang="zh-CN" sz="2000" dirty="0" smtClean="0">
              <a:latin typeface="Arial" panose="020B0604020202020204" pitchFamily="34"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50</a:t>
            </a:fld>
            <a:endParaRPr lang="zh-CN" altLang="en-US"/>
          </a:p>
        </p:txBody>
      </p:sp>
      <p:sp>
        <p:nvSpPr>
          <p:cNvPr id="3" name="标题 1"/>
          <p:cNvSpPr txBox="1"/>
          <p:nvPr/>
        </p:nvSpPr>
        <p:spPr>
          <a:xfrm>
            <a:off x="251520" y="44624"/>
            <a:ext cx="9649072"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lvl="1"/>
            <a:r>
              <a:rPr lang="en-US" altLang="zh-CN" kern="0" dirty="0" smtClean="0">
                <a:latin typeface="Arial Black" panose="020B0A04020102020204" pitchFamily="34" charset="0"/>
                <a:cs typeface="+mj-cs"/>
              </a:rPr>
              <a:t>2.4 </a:t>
            </a:r>
            <a:r>
              <a:rPr lang="zh-CN" altLang="en-US" kern="0" dirty="0" smtClean="0">
                <a:latin typeface="Arial Black" panose="020B0A04020102020204" pitchFamily="34" charset="0"/>
              </a:rPr>
              <a:t>机器学习</a:t>
            </a:r>
            <a:r>
              <a:rPr lang="zh-CN" altLang="en-US" kern="0" dirty="0">
                <a:latin typeface="Arial Black" panose="020B0A04020102020204" pitchFamily="34" charset="0"/>
              </a:rPr>
              <a:t>方法对集合预报结果的修正</a:t>
            </a:r>
          </a:p>
          <a:p>
            <a:pPr lvl="1"/>
            <a:endParaRPr lang="zh-CN" altLang="en-US" sz="2800" kern="0" dirty="0">
              <a:latin typeface="Arial Black" panose="020B0A04020102020204" pitchFamily="34" charset="0"/>
              <a:cs typeface="+mj-cs"/>
            </a:endParaRPr>
          </a:p>
        </p:txBody>
      </p:sp>
    </p:spTree>
    <p:extLst>
      <p:ext uri="{BB962C8B-B14F-4D97-AF65-F5344CB8AC3E}">
        <p14:creationId xmlns:p14="http://schemas.microsoft.com/office/powerpoint/2010/main" val="1967464488"/>
      </p:ext>
    </p:extLst>
  </p:cSld>
  <p:clrMapOvr>
    <a:masterClrMapping/>
  </p:clrMapOvr>
  <mc:AlternateContent xmlns:mc="http://schemas.openxmlformats.org/markup-compatibility/2006" xmlns:p14="http://schemas.microsoft.com/office/powerpoint/2010/main">
    <mc:Choice Requires="p14">
      <p:transition spd="slow" p14:dur="2000" advTm="81637"/>
    </mc:Choice>
    <mc:Fallback xmlns="">
      <p:transition spd="slow" advTm="816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6</a:t>
            </a:fld>
            <a:endParaRPr lang="zh-CN" altLang="en-US" dirty="0"/>
          </a:p>
        </p:txBody>
      </p:sp>
      <p:pic>
        <p:nvPicPr>
          <p:cNvPr id="2" name="图片 1"/>
          <p:cNvPicPr>
            <a:picLocks noChangeAspect="1"/>
          </p:cNvPicPr>
          <p:nvPr/>
        </p:nvPicPr>
        <p:blipFill>
          <a:blip r:embed="rId4"/>
          <a:stretch>
            <a:fillRect/>
          </a:stretch>
        </p:blipFill>
        <p:spPr>
          <a:xfrm>
            <a:off x="197022" y="1268890"/>
            <a:ext cx="4591002" cy="3936652"/>
          </a:xfrm>
          <a:prstGeom prst="rect">
            <a:avLst/>
          </a:prstGeom>
        </p:spPr>
      </p:pic>
      <p:sp>
        <p:nvSpPr>
          <p:cNvPr id="13" name="文本框 12"/>
          <p:cNvSpPr txBox="1"/>
          <p:nvPr/>
        </p:nvSpPr>
        <p:spPr>
          <a:xfrm>
            <a:off x="1259632" y="5541578"/>
            <a:ext cx="3384376" cy="400110"/>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气候预测不确定性</a:t>
            </a:r>
          </a:p>
        </p:txBody>
      </p:sp>
      <p:sp>
        <p:nvSpPr>
          <p:cNvPr id="14" name="文本框 13"/>
          <p:cNvSpPr txBox="1"/>
          <p:nvPr/>
        </p:nvSpPr>
        <p:spPr>
          <a:xfrm>
            <a:off x="5879276" y="4967072"/>
            <a:ext cx="3384376" cy="400110"/>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模式不确定性</a:t>
            </a:r>
          </a:p>
        </p:txBody>
      </p:sp>
      <p:sp>
        <p:nvSpPr>
          <p:cNvPr id="15" name="矩形 14"/>
          <p:cNvSpPr/>
          <p:nvPr/>
        </p:nvSpPr>
        <p:spPr>
          <a:xfrm>
            <a:off x="4766367" y="1878913"/>
            <a:ext cx="3002072" cy="400110"/>
          </a:xfrm>
          <a:prstGeom prst="rect">
            <a:avLst/>
          </a:prstGeom>
        </p:spPr>
        <p:txBody>
          <a:bodyPr wrap="square">
            <a:spAutoFit/>
          </a:bodyPr>
          <a:lstStyle/>
          <a:p>
            <a:r>
              <a:rPr lang="en-US" altLang="zh-CN" sz="2000" dirty="0">
                <a:solidFill>
                  <a:srgbClr val="0000FF"/>
                </a:solidFill>
                <a:latin typeface="Bell MT" panose="02020503060305020303" pitchFamily="18" charset="0"/>
              </a:rPr>
              <a:t>Hawkins</a:t>
            </a:r>
            <a:r>
              <a:rPr lang="en-US" altLang="zh-CN" dirty="0"/>
              <a:t> </a:t>
            </a:r>
            <a:r>
              <a:rPr lang="en-US" altLang="zh-CN" sz="2000" dirty="0">
                <a:solidFill>
                  <a:srgbClr val="0000FF"/>
                </a:solidFill>
                <a:latin typeface="Bell MT" panose="02020503060305020303" pitchFamily="18" charset="0"/>
              </a:rPr>
              <a:t>E, Sutton R,2009</a:t>
            </a:r>
            <a:endParaRPr lang="zh-CN" altLang="en-US" sz="2000" dirty="0">
              <a:solidFill>
                <a:srgbClr val="0000FF"/>
              </a:solidFill>
              <a:latin typeface="Bell MT" panose="02020503060305020303" pitchFamily="18" charset="0"/>
            </a:endParaRPr>
          </a:p>
        </p:txBody>
      </p:sp>
      <p:sp>
        <p:nvSpPr>
          <p:cNvPr id="16"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1.2 </a:t>
            </a:r>
            <a:r>
              <a:rPr lang="zh-CN" altLang="en-US" kern="0" dirty="0"/>
              <a:t>气候预测中的不确定性</a:t>
            </a:r>
          </a:p>
        </p:txBody>
      </p:sp>
      <p:sp>
        <p:nvSpPr>
          <p:cNvPr id="5" name="矩形 4"/>
          <p:cNvSpPr/>
          <p:nvPr/>
        </p:nvSpPr>
        <p:spPr>
          <a:xfrm>
            <a:off x="4382351" y="2916009"/>
            <a:ext cx="2064820" cy="642415"/>
          </a:xfrm>
          <a:prstGeom prst="rect">
            <a:avLst/>
          </a:prstGeom>
          <a:solidFill>
            <a:srgbClr val="21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模式结构不确定性</a:t>
            </a:r>
            <a:endParaRPr lang="zh-CN" altLang="en-US" dirty="0"/>
          </a:p>
        </p:txBody>
      </p:sp>
      <p:sp>
        <p:nvSpPr>
          <p:cNvPr id="17" name="矩形 16"/>
          <p:cNvSpPr/>
          <p:nvPr/>
        </p:nvSpPr>
        <p:spPr>
          <a:xfrm>
            <a:off x="6591187" y="2903200"/>
            <a:ext cx="2088232" cy="642415"/>
          </a:xfrm>
          <a:prstGeom prst="rect">
            <a:avLst/>
          </a:prstGeom>
          <a:solidFill>
            <a:srgbClr val="21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物理参数不确定性</a:t>
            </a:r>
            <a:endParaRPr lang="zh-CN" altLang="en-US" dirty="0"/>
          </a:p>
        </p:txBody>
      </p:sp>
      <p:sp>
        <p:nvSpPr>
          <p:cNvPr id="18" name="矩形 17"/>
          <p:cNvSpPr/>
          <p:nvPr/>
        </p:nvSpPr>
        <p:spPr>
          <a:xfrm>
            <a:off x="4355459" y="3716807"/>
            <a:ext cx="2118604" cy="642415"/>
          </a:xfrm>
          <a:prstGeom prst="rect">
            <a:avLst/>
          </a:prstGeom>
          <a:solidFill>
            <a:srgbClr val="21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边界条件不确定性</a:t>
            </a:r>
            <a:endParaRPr lang="zh-CN" altLang="en-US" dirty="0"/>
          </a:p>
        </p:txBody>
      </p:sp>
      <p:sp>
        <p:nvSpPr>
          <p:cNvPr id="20" name="矩形 19"/>
          <p:cNvSpPr/>
          <p:nvPr/>
        </p:nvSpPr>
        <p:spPr>
          <a:xfrm>
            <a:off x="4195569" y="2613023"/>
            <a:ext cx="4791236" cy="2088232"/>
          </a:xfrm>
          <a:prstGeom prst="rect">
            <a:avLst/>
          </a:prstGeom>
          <a:noFill/>
          <a:ln>
            <a:solidFill>
              <a:srgbClr val="003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444208" y="2793043"/>
            <a:ext cx="2376264" cy="779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591187" y="3720648"/>
            <a:ext cx="2070009" cy="642415"/>
          </a:xfrm>
          <a:prstGeom prst="rect">
            <a:avLst/>
          </a:prstGeom>
          <a:solidFill>
            <a:srgbClr val="21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初始条件不确定性</a:t>
            </a:r>
            <a:endParaRPr lang="zh-CN" altLang="en-US" dirty="0"/>
          </a:p>
        </p:txBody>
      </p:sp>
      <p:sp>
        <p:nvSpPr>
          <p:cNvPr id="21" name="椭圆 20"/>
          <p:cNvSpPr/>
          <p:nvPr/>
        </p:nvSpPr>
        <p:spPr>
          <a:xfrm>
            <a:off x="6444208" y="3657139"/>
            <a:ext cx="2376264" cy="779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0117" y="4987616"/>
            <a:ext cx="3115125" cy="38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Leading time [years from 2000]</a:t>
            </a:r>
            <a:endParaRPr lang="zh-CN" altLang="en-US" sz="1600" b="1" dirty="0">
              <a:solidFill>
                <a:schemeClr val="tx1"/>
              </a:solidFill>
            </a:endParaRPr>
          </a:p>
        </p:txBody>
      </p:sp>
      <p:sp>
        <p:nvSpPr>
          <p:cNvPr id="10" name="下弧形箭头 9"/>
          <p:cNvSpPr/>
          <p:nvPr/>
        </p:nvSpPr>
        <p:spPr>
          <a:xfrm>
            <a:off x="3654677" y="4728081"/>
            <a:ext cx="1571655" cy="639101"/>
          </a:xfrm>
          <a:prstGeom prst="curved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rot="16200000">
            <a:off x="-1008619" y="3342400"/>
            <a:ext cx="266429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Fraction of total variance [%]</a:t>
            </a:r>
            <a:endParaRPr lang="zh-CN" altLang="en-US" sz="1600" b="1" dirty="0">
              <a:solidFill>
                <a:schemeClr val="tx1"/>
              </a:solidFill>
            </a:endParaRPr>
          </a:p>
        </p:txBody>
      </p:sp>
      <p:sp>
        <p:nvSpPr>
          <p:cNvPr id="23" name="矩形 22"/>
          <p:cNvSpPr/>
          <p:nvPr/>
        </p:nvSpPr>
        <p:spPr>
          <a:xfrm>
            <a:off x="406954" y="1967818"/>
            <a:ext cx="4021030" cy="186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Global decadal mean surface air temperature</a:t>
            </a:r>
            <a:endParaRPr lang="zh-CN" altLang="en-US" sz="1400" b="1" dirty="0">
              <a:solidFill>
                <a:schemeClr val="tx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2583"/>
    </mc:Choice>
    <mc:Fallback xmlns="">
      <p:transition spd="slow" advTm="112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a:t>
            </a:fld>
            <a:endParaRPr lang="zh-CN" alt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17" y="1878907"/>
            <a:ext cx="4719626" cy="2684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42829" y="4935589"/>
            <a:ext cx="4464496" cy="707886"/>
          </a:xfrm>
          <a:prstGeom prst="rect">
            <a:avLst/>
          </a:prstGeom>
        </p:spPr>
        <p:txBody>
          <a:bodyPr wrap="square">
            <a:spAutoFit/>
          </a:bodyPr>
          <a:lstStyle/>
          <a:p>
            <a:pPr algn="ct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CO2</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浓度增加一倍的情况下，全球平均气温的增温不确定</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范围</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2K-8K)</a:t>
            </a:r>
          </a:p>
        </p:txBody>
      </p:sp>
      <p:sp>
        <p:nvSpPr>
          <p:cNvPr id="6" name="文本框 5"/>
          <p:cNvSpPr txBox="1"/>
          <p:nvPr/>
        </p:nvSpPr>
        <p:spPr>
          <a:xfrm>
            <a:off x="1062909" y="5733256"/>
            <a:ext cx="3024336" cy="400110"/>
          </a:xfrm>
          <a:prstGeom prst="rect">
            <a:avLst/>
          </a:prstGeom>
          <a:noFill/>
        </p:spPr>
        <p:txBody>
          <a:bodyPr wrap="square" rtlCol="0">
            <a:spAutoFit/>
          </a:bodyPr>
          <a:lstStyle/>
          <a:p>
            <a:r>
              <a:rPr lang="en-US" altLang="zh-CN" sz="2000" dirty="0" err="1">
                <a:solidFill>
                  <a:srgbClr val="0000FF"/>
                </a:solidFill>
                <a:latin typeface="Bell MT" panose="02020503060305020303" pitchFamily="18" charset="0"/>
              </a:rPr>
              <a:t>Stainforth</a:t>
            </a:r>
            <a:r>
              <a:rPr lang="en-US" altLang="zh-CN" sz="2000" dirty="0">
                <a:solidFill>
                  <a:srgbClr val="0000FF"/>
                </a:solidFill>
                <a:latin typeface="Bell MT" panose="02020503060305020303" pitchFamily="18" charset="0"/>
              </a:rPr>
              <a:t> et al., 2005</a:t>
            </a:r>
            <a:endParaRPr lang="zh-CN" altLang="en-US" sz="2000" dirty="0">
              <a:solidFill>
                <a:srgbClr val="0000FF"/>
              </a:solidFill>
              <a:latin typeface="Bell MT" panose="02020503060305020303" pitchFamily="18" charset="0"/>
            </a:endParaRPr>
          </a:p>
        </p:txBody>
      </p:sp>
      <p:sp>
        <p:nvSpPr>
          <p:cNvPr id="7"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1.2 </a:t>
            </a:r>
            <a:r>
              <a:rPr lang="zh-CN" altLang="en-US" kern="0" dirty="0"/>
              <a:t>气候预测中的不确定性</a:t>
            </a:r>
          </a:p>
        </p:txBody>
      </p:sp>
      <p:sp>
        <p:nvSpPr>
          <p:cNvPr id="8" name="内容占位符 2"/>
          <p:cNvSpPr txBox="1">
            <a:spLocks/>
          </p:cNvSpPr>
          <p:nvPr/>
        </p:nvSpPr>
        <p:spPr>
          <a:xfrm>
            <a:off x="0" y="1000125"/>
            <a:ext cx="9108504" cy="1204739"/>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kern="0" dirty="0" smtClean="0"/>
              <a:t>物理参数和初值的不确定性对模式预测能力影响巨大</a:t>
            </a:r>
            <a:endParaRPr lang="zh-CN" altLang="en-US" kern="0" dirty="0"/>
          </a:p>
        </p:txBody>
      </p:sp>
      <p:grpSp>
        <p:nvGrpSpPr>
          <p:cNvPr id="10" name="组合 9"/>
          <p:cNvGrpSpPr/>
          <p:nvPr/>
        </p:nvGrpSpPr>
        <p:grpSpPr>
          <a:xfrm>
            <a:off x="4944412" y="1567608"/>
            <a:ext cx="4144073" cy="2074732"/>
            <a:chOff x="596751" y="2050463"/>
            <a:chExt cx="5313655" cy="2218748"/>
          </a:xfrm>
        </p:grpSpPr>
        <p:pic>
          <p:nvPicPr>
            <p:cNvPr id="11" name="图片 10"/>
            <p:cNvPicPr>
              <a:picLocks noChangeAspect="1"/>
            </p:cNvPicPr>
            <p:nvPr/>
          </p:nvPicPr>
          <p:blipFill>
            <a:blip r:embed="rId7"/>
            <a:stretch>
              <a:fillRect/>
            </a:stretch>
          </p:blipFill>
          <p:spPr>
            <a:xfrm>
              <a:off x="991400" y="2050463"/>
              <a:ext cx="4644490" cy="1855699"/>
            </a:xfrm>
            <a:prstGeom prst="rect">
              <a:avLst/>
            </a:prstGeom>
          </p:spPr>
        </p:pic>
        <p:sp>
          <p:nvSpPr>
            <p:cNvPr id="12" name="文本框 11"/>
            <p:cNvSpPr txBox="1"/>
            <p:nvPr/>
          </p:nvSpPr>
          <p:spPr>
            <a:xfrm>
              <a:off x="2670046" y="3899879"/>
              <a:ext cx="3240360"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模拟时间</a:t>
              </a:r>
              <a:endParaRPr lang="zh-CN" altLang="en-US" dirty="0">
                <a:latin typeface="华文行楷" panose="02010800040101010101" pitchFamily="2" charset="-122"/>
                <a:ea typeface="华文行楷" panose="02010800040101010101" pitchFamily="2" charset="-122"/>
              </a:endParaRPr>
            </a:p>
          </p:txBody>
        </p:sp>
        <p:sp>
          <p:nvSpPr>
            <p:cNvPr id="13" name="文本框 12"/>
            <p:cNvSpPr txBox="1"/>
            <p:nvPr/>
          </p:nvSpPr>
          <p:spPr>
            <a:xfrm>
              <a:off x="596751" y="2475396"/>
              <a:ext cx="461665" cy="1424483"/>
            </a:xfrm>
            <a:prstGeom prst="rect">
              <a:avLst/>
            </a:prstGeom>
            <a:noFill/>
          </p:spPr>
          <p:txBody>
            <a:bodyPr vert="eaVert" wrap="square" rtlCol="0">
              <a:spAutoFit/>
            </a:bodyPr>
            <a:lstStyle/>
            <a:p>
              <a:r>
                <a:rPr lang="zh-CN" altLang="en-US" dirty="0" smtClean="0">
                  <a:latin typeface="华文行楷" panose="02010800040101010101" pitchFamily="2" charset="-122"/>
                  <a:ea typeface="华文行楷" panose="02010800040101010101" pitchFamily="2" charset="-122"/>
                </a:rPr>
                <a:t>模拟状态</a:t>
              </a:r>
              <a:endParaRPr lang="zh-CN" altLang="en-US" dirty="0">
                <a:latin typeface="华文行楷" panose="02010800040101010101" pitchFamily="2" charset="-122"/>
                <a:ea typeface="华文行楷" panose="02010800040101010101" pitchFamily="2" charset="-122"/>
              </a:endParaRPr>
            </a:p>
          </p:txBody>
        </p:sp>
      </p:grpSp>
      <p:sp>
        <p:nvSpPr>
          <p:cNvPr id="14" name="文本框 13"/>
          <p:cNvSpPr txBox="1"/>
          <p:nvPr/>
        </p:nvSpPr>
        <p:spPr>
          <a:xfrm>
            <a:off x="7522899" y="5563979"/>
            <a:ext cx="1872208" cy="369332"/>
          </a:xfrm>
          <a:prstGeom prst="rect">
            <a:avLst/>
          </a:prstGeom>
          <a:noFill/>
        </p:spPr>
        <p:txBody>
          <a:bodyPr wrap="square" rtlCol="0">
            <a:spAutoFit/>
          </a:bodyPr>
          <a:lstStyle/>
          <a:p>
            <a:r>
              <a:rPr lang="zh-CN" altLang="en-US" b="1" dirty="0" smtClean="0">
                <a:solidFill>
                  <a:srgbClr val="FF0000"/>
                </a:solidFill>
              </a:rPr>
              <a:t>蝴蝶效应</a:t>
            </a:r>
            <a:endParaRPr lang="zh-CN" altLang="en-US" b="1" dirty="0">
              <a:solidFill>
                <a:srgbClr val="FF0000"/>
              </a:solidFill>
            </a:endParaRPr>
          </a:p>
        </p:txBody>
      </p:sp>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17090" y="4935589"/>
            <a:ext cx="2105809" cy="1386324"/>
          </a:xfrm>
          <a:prstGeom prst="rect">
            <a:avLst/>
          </a:prstGeom>
        </p:spPr>
      </p:pic>
      <p:sp>
        <p:nvSpPr>
          <p:cNvPr id="16" name="文本框 15"/>
          <p:cNvSpPr txBox="1"/>
          <p:nvPr/>
        </p:nvSpPr>
        <p:spPr>
          <a:xfrm>
            <a:off x="5299881" y="3642340"/>
            <a:ext cx="3788604" cy="1015663"/>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初值中微小的不确定性在气候系统模式中经过非线性叠加，会产生巨大的</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误差</a:t>
            </a:r>
            <a:endParaRPr lang="zh-CN" altLang="en-US"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7" name="文本框 16"/>
          <p:cNvSpPr txBox="1"/>
          <p:nvPr/>
        </p:nvSpPr>
        <p:spPr>
          <a:xfrm>
            <a:off x="5417090" y="4596741"/>
            <a:ext cx="3484940" cy="400110"/>
          </a:xfrm>
          <a:prstGeom prst="rect">
            <a:avLst/>
          </a:prstGeom>
          <a:noFill/>
        </p:spPr>
        <p:txBody>
          <a:bodyPr wrap="square" rtlCol="0">
            <a:spAutoFit/>
          </a:bodyPr>
          <a:lstStyle/>
          <a:p>
            <a:r>
              <a:rPr lang="en-US" altLang="zh-CN" sz="2000" dirty="0">
                <a:solidFill>
                  <a:srgbClr val="0000FF"/>
                </a:solidFill>
                <a:latin typeface="Bell MT" panose="02020503060305020303" pitchFamily="18" charset="0"/>
              </a:rPr>
              <a:t>Edward N. Lorenz et al., </a:t>
            </a:r>
            <a:r>
              <a:rPr lang="en-US" altLang="zh-CN" sz="2000" dirty="0" smtClean="0">
                <a:solidFill>
                  <a:srgbClr val="0000FF"/>
                </a:solidFill>
                <a:latin typeface="Bell MT" panose="02020503060305020303" pitchFamily="18" charset="0"/>
              </a:rPr>
              <a:t>1963</a:t>
            </a:r>
            <a:endParaRPr lang="zh-CN" altLang="en-US" sz="2000" dirty="0">
              <a:solidFill>
                <a:srgbClr val="0000FF"/>
              </a:solidFill>
              <a:latin typeface="Bell MT" panose="02020503060305020303" pitchFamily="18" charset="0"/>
            </a:endParaRPr>
          </a:p>
        </p:txBody>
      </p:sp>
    </p:spTree>
    <p:extLst>
      <p:ext uri="{BB962C8B-B14F-4D97-AF65-F5344CB8AC3E}">
        <p14:creationId xmlns:p14="http://schemas.microsoft.com/office/powerpoint/2010/main" val="3639371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8</a:t>
            </a:fld>
            <a:endParaRPr lang="zh-CN" altLang="en-US" dirty="0"/>
          </a:p>
        </p:txBody>
      </p:sp>
      <p:sp>
        <p:nvSpPr>
          <p:cNvPr id="11" name="标题 1"/>
          <p:cNvSpPr txBox="1"/>
          <p:nvPr/>
        </p:nvSpPr>
        <p:spPr bwMode="auto">
          <a:xfrm>
            <a:off x="827584" y="102323"/>
            <a:ext cx="828092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1.2</a:t>
            </a:r>
            <a:r>
              <a:rPr lang="en-US" altLang="zh-CN" kern="0" dirty="0" smtClean="0"/>
              <a:t> </a:t>
            </a:r>
            <a:r>
              <a:rPr lang="zh-CN" altLang="en-US" kern="0" dirty="0"/>
              <a:t>气候预测中的不确定性</a:t>
            </a:r>
          </a:p>
        </p:txBody>
      </p:sp>
      <p:grpSp>
        <p:nvGrpSpPr>
          <p:cNvPr id="5" name="组合 4"/>
          <p:cNvGrpSpPr/>
          <p:nvPr/>
        </p:nvGrpSpPr>
        <p:grpSpPr>
          <a:xfrm>
            <a:off x="107504" y="1675838"/>
            <a:ext cx="4338966" cy="3744416"/>
            <a:chOff x="1547664" y="1484784"/>
            <a:chExt cx="3816424" cy="3744416"/>
          </a:xfrm>
        </p:grpSpPr>
        <p:sp>
          <p:nvSpPr>
            <p:cNvPr id="2" name="折角形 1"/>
            <p:cNvSpPr/>
            <p:nvPr/>
          </p:nvSpPr>
          <p:spPr>
            <a:xfrm>
              <a:off x="1547664" y="1484784"/>
              <a:ext cx="3816424" cy="3744416"/>
            </a:xfrm>
            <a:prstGeom prst="foldedCorner">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691679" y="2060848"/>
              <a:ext cx="3530449"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参数不确定性</a:t>
              </a:r>
            </a:p>
          </p:txBody>
        </p:sp>
        <p:sp>
          <p:nvSpPr>
            <p:cNvPr id="13" name="矩形 12"/>
            <p:cNvSpPr/>
            <p:nvPr/>
          </p:nvSpPr>
          <p:spPr>
            <a:xfrm>
              <a:off x="1691679" y="2780928"/>
              <a:ext cx="3530449"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不确定参数</a:t>
              </a:r>
              <a:r>
                <a:rPr lang="zh-CN" altLang="en-US" sz="2000" b="1"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预测</a:t>
              </a:r>
              <a:r>
                <a:rPr lang="zh-CN" altLang="en-US" sz="2000" b="1"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结果</a:t>
              </a: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影响很大</a:t>
              </a:r>
            </a:p>
          </p:txBody>
        </p:sp>
        <p:sp>
          <p:nvSpPr>
            <p:cNvPr id="14" name="矩形 13"/>
            <p:cNvSpPr/>
            <p:nvPr/>
          </p:nvSpPr>
          <p:spPr>
            <a:xfrm>
              <a:off x="1691679" y="3501008"/>
              <a:ext cx="3530449"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如何校准不确定参数</a:t>
              </a:r>
            </a:p>
          </p:txBody>
        </p:sp>
      </p:grpSp>
      <p:sp>
        <p:nvSpPr>
          <p:cNvPr id="20" name="折角形 19"/>
          <p:cNvSpPr/>
          <p:nvPr/>
        </p:nvSpPr>
        <p:spPr>
          <a:xfrm>
            <a:off x="4501159" y="1675838"/>
            <a:ext cx="4502699" cy="3744416"/>
          </a:xfrm>
          <a:prstGeom prst="foldedCorner">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4622472" y="2264983"/>
            <a:ext cx="4260074"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初值不确定性</a:t>
            </a:r>
          </a:p>
        </p:txBody>
      </p:sp>
      <p:sp>
        <p:nvSpPr>
          <p:cNvPr id="22" name="矩形 21"/>
          <p:cNvSpPr/>
          <p:nvPr/>
        </p:nvSpPr>
        <p:spPr>
          <a:xfrm>
            <a:off x="4622471" y="2985063"/>
            <a:ext cx="4260075"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初值误差会</a:t>
            </a:r>
            <a:r>
              <a:rPr lang="zh-CN" altLang="en-US" sz="2000" b="1"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导致</a:t>
            </a: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预测</a:t>
            </a:r>
            <a:r>
              <a:rPr lang="zh-CN" altLang="en-US" sz="2000" b="1"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偏差</a:t>
            </a:r>
            <a:endPar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3" name="矩形 22"/>
          <p:cNvSpPr/>
          <p:nvPr/>
        </p:nvSpPr>
        <p:spPr>
          <a:xfrm>
            <a:off x="4622472" y="3705143"/>
            <a:ext cx="4260075" cy="46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如何量化</a:t>
            </a:r>
            <a:r>
              <a:rPr lang="zh-CN" altLang="en-US" sz="2000" b="1"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初值不确定性对</a:t>
            </a: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预测</a:t>
            </a:r>
            <a:r>
              <a:rPr lang="zh-CN" altLang="en-US" sz="2000" b="1"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zh-CN" altLang="en-US" sz="20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影响</a:t>
            </a:r>
          </a:p>
        </p:txBody>
      </p:sp>
    </p:spTree>
    <p:extLst>
      <p:ext uri="{BB962C8B-B14F-4D97-AF65-F5344CB8AC3E}">
        <p14:creationId xmlns:p14="http://schemas.microsoft.com/office/powerpoint/2010/main" val="470141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43875" y="6572250"/>
            <a:ext cx="1000125" cy="285750"/>
          </a:xfrm>
        </p:spPr>
        <p:txBody>
          <a:bodyPr/>
          <a:lstStyle/>
          <a:p>
            <a:fld id="{0C913308-F349-4B6D-A68A-DD1791B4A57B}" type="slidenum">
              <a:rPr lang="zh-CN" altLang="en-US" smtClean="0"/>
              <a:t>9</a:t>
            </a:fld>
            <a:endParaRPr lang="zh-CN" altLang="en-US" dirty="0"/>
          </a:p>
        </p:txBody>
      </p:sp>
      <p:sp>
        <p:nvSpPr>
          <p:cNvPr id="6" name="标题 1"/>
          <p:cNvSpPr txBox="1"/>
          <p:nvPr/>
        </p:nvSpPr>
        <p:spPr bwMode="auto">
          <a:xfrm>
            <a:off x="827584" y="102323"/>
            <a:ext cx="8640960" cy="620712"/>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en-US" altLang="zh-CN" b="1" kern="0" dirty="0">
                <a:latin typeface="Arial" panose="020B0604020202020204" pitchFamily="34" charset="0"/>
                <a:cs typeface="Arial" panose="020B0604020202020204" pitchFamily="34" charset="0"/>
              </a:rPr>
              <a:t>1.3</a:t>
            </a:r>
            <a:r>
              <a:rPr lang="en-US" altLang="zh-CN" kern="0" dirty="0" smtClean="0"/>
              <a:t> </a:t>
            </a:r>
            <a:r>
              <a:rPr lang="zh-CN" altLang="en-US" sz="3200" kern="0" dirty="0" smtClean="0"/>
              <a:t>参数不确定性分析方法</a:t>
            </a:r>
            <a:endParaRPr lang="zh-CN" altLang="en-US" sz="3200" kern="0" dirty="0"/>
          </a:p>
        </p:txBody>
      </p:sp>
      <p:sp>
        <p:nvSpPr>
          <p:cNvPr id="7" name="文本框 6"/>
          <p:cNvSpPr txBox="1"/>
          <p:nvPr/>
        </p:nvSpPr>
        <p:spPr>
          <a:xfrm>
            <a:off x="2843808" y="5547110"/>
            <a:ext cx="3888432" cy="400110"/>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不确定性量化分析方法分类图</a:t>
            </a:r>
          </a:p>
        </p:txBody>
      </p:sp>
      <p:pic>
        <p:nvPicPr>
          <p:cNvPr id="5" name="图片 4"/>
          <p:cNvPicPr>
            <a:picLocks noChangeAspect="1"/>
          </p:cNvPicPr>
          <p:nvPr/>
        </p:nvPicPr>
        <p:blipFill>
          <a:blip r:embed="rId2"/>
          <a:stretch>
            <a:fillRect/>
          </a:stretch>
        </p:blipFill>
        <p:spPr>
          <a:xfrm>
            <a:off x="107504" y="836712"/>
            <a:ext cx="8964488" cy="4485478"/>
          </a:xfrm>
          <a:prstGeom prst="rect">
            <a:avLst/>
          </a:prstGeom>
        </p:spPr>
      </p:pic>
    </p:spTree>
    <p:extLst>
      <p:ext uri="{BB962C8B-B14F-4D97-AF65-F5344CB8AC3E}">
        <p14:creationId xmlns:p14="http://schemas.microsoft.com/office/powerpoint/2010/main" val="9206257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0.2"/>
</p:tagLst>
</file>

<file path=ppt/theme/theme1.xml><?xml version="1.0" encoding="utf-8"?>
<a:theme xmlns:a="http://schemas.openxmlformats.org/drawingml/2006/main" name="tsinghua-template-purple-thin-title">
  <a:themeElements>
    <a:clrScheme name="tsinghua-template-purple-them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跋涉">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singhua-template-purple-them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singhua-template-purple-theme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singhua-template-purple-theme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singhua-template-purple-theme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singhua-template-purple-theme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singhua-template-purple-theme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singhua-template-purple-theme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singhua-template-purple-theme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singhua-template-purple-theme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singhua-template-purple-theme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singhua-template-purple-theme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singhua-template-purple-theme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大规模数据中心的可靠可信技术研究-开题报 告-ylet</Template>
  <TotalTime>8717</TotalTime>
  <Words>3109</Words>
  <Application>Microsoft Office PowerPoint</Application>
  <PresentationFormat>全屏显示(4:3)</PresentationFormat>
  <Paragraphs>543</Paragraphs>
  <Slides>50</Slides>
  <Notes>17</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50</vt:i4>
      </vt:variant>
    </vt:vector>
  </HeadingPairs>
  <TitlesOfParts>
    <vt:vector size="72" baseType="lpstr">
      <vt:lpstr>TeXGyreTermes-Regular</vt:lpstr>
      <vt:lpstr>黑体</vt:lpstr>
      <vt:lpstr>华文行楷</vt:lpstr>
      <vt:lpstr>华文楷体</vt:lpstr>
      <vt:lpstr>华文宋体</vt:lpstr>
      <vt:lpstr>华文新魏</vt:lpstr>
      <vt:lpstr>隶书</vt:lpstr>
      <vt:lpstr>宋体</vt:lpstr>
      <vt:lpstr>Arial</vt:lpstr>
      <vt:lpstr>Arial Black</vt:lpstr>
      <vt:lpstr>Bell MT</vt:lpstr>
      <vt:lpstr>Calibri</vt:lpstr>
      <vt:lpstr>Cambria</vt:lpstr>
      <vt:lpstr>Cambria Math</vt:lpstr>
      <vt:lpstr>Consolas</vt:lpstr>
      <vt:lpstr>Franklin Gothic Book</vt:lpstr>
      <vt:lpstr>Symbol</vt:lpstr>
      <vt:lpstr>Times New Roman</vt:lpstr>
      <vt:lpstr>Wingdings</vt:lpstr>
      <vt:lpstr>tsinghua-template-purple-thin-title</vt:lpstr>
      <vt:lpstr>Equation</vt:lpstr>
      <vt:lpstr>WPS 公式 3.0</vt:lpstr>
      <vt:lpstr>面向气候预测的集合 预报技术研究</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3.3 基于气候模式的BGM初值扰动方案</vt:lpstr>
      <vt:lpstr>BGM和LAF预测的TCC技巧及差异（5月）</vt:lpstr>
      <vt:lpstr>3.4 进度安排</vt:lpstr>
      <vt:lpstr>3.5 发表情况</vt:lpstr>
      <vt:lpstr>谢谢各位老师！</vt:lpstr>
      <vt:lpstr>PowerPoint 演示文稿</vt:lpstr>
      <vt:lpstr>PowerPoint 演示文稿</vt:lpstr>
      <vt:lpstr>PowerPoint 演示文稿</vt:lpstr>
      <vt:lpstr>PowerPoint 演示文稿</vt:lpstr>
      <vt:lpstr>PowerPoint 演示文稿</vt:lpstr>
      <vt:lpstr>预测的5月区域平均降水年际变化（2000-2014年）</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存储系统可靠性研究</dc:title>
  <dc:creator>lxhgww</dc:creator>
  <cp:lastModifiedBy>Admin</cp:lastModifiedBy>
  <cp:revision>3076</cp:revision>
  <dcterms:created xsi:type="dcterms:W3CDTF">2011-10-07T07:07:00Z</dcterms:created>
  <dcterms:modified xsi:type="dcterms:W3CDTF">2018-06-27T08:01:35Z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2052-10.1.0.7400</vt:lpwstr>
  </property>
</Properties>
</file>